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8" r:id="rId3"/>
    <p:sldId id="263" r:id="rId4"/>
    <p:sldId id="265" r:id="rId5"/>
    <p:sldId id="268" r:id="rId6"/>
    <p:sldId id="270" r:id="rId7"/>
    <p:sldId id="273" r:id="rId8"/>
    <p:sldId id="267" r:id="rId9"/>
    <p:sldId id="272" r:id="rId10"/>
    <p:sldId id="276" r:id="rId11"/>
    <p:sldId id="299" r:id="rId12"/>
    <p:sldId id="277" r:id="rId13"/>
    <p:sldId id="304" r:id="rId14"/>
    <p:sldId id="274" r:id="rId15"/>
    <p:sldId id="297" r:id="rId16"/>
    <p:sldId id="275" r:id="rId17"/>
    <p:sldId id="278" r:id="rId18"/>
    <p:sldId id="300" r:id="rId19"/>
    <p:sldId id="279" r:id="rId20"/>
    <p:sldId id="301" r:id="rId21"/>
    <p:sldId id="284" r:id="rId22"/>
    <p:sldId id="285" r:id="rId23"/>
    <p:sldId id="280" r:id="rId24"/>
    <p:sldId id="302" r:id="rId25"/>
    <p:sldId id="266" r:id="rId26"/>
    <p:sldId id="286" r:id="rId27"/>
    <p:sldId id="281" r:id="rId28"/>
    <p:sldId id="303" r:id="rId29"/>
    <p:sldId id="282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6DB44F59-592C-407A-BD82-5A930973E5E3}">
          <p14:sldIdLst>
            <p14:sldId id="256"/>
            <p14:sldId id="258"/>
            <p14:sldId id="263"/>
            <p14:sldId id="265"/>
            <p14:sldId id="268"/>
            <p14:sldId id="270"/>
            <p14:sldId id="273"/>
            <p14:sldId id="267"/>
            <p14:sldId id="272"/>
            <p14:sldId id="276"/>
            <p14:sldId id="299"/>
            <p14:sldId id="277"/>
            <p14:sldId id="304"/>
            <p14:sldId id="274"/>
            <p14:sldId id="297"/>
            <p14:sldId id="275"/>
            <p14:sldId id="278"/>
            <p14:sldId id="300"/>
            <p14:sldId id="279"/>
            <p14:sldId id="301"/>
            <p14:sldId id="284"/>
            <p14:sldId id="285"/>
            <p14:sldId id="280"/>
            <p14:sldId id="302"/>
            <p14:sldId id="266"/>
            <p14:sldId id="286"/>
            <p14:sldId id="281"/>
            <p14:sldId id="303"/>
            <p14:sldId id="282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05DD"/>
    <a:srgbClr val="9933FF"/>
    <a:srgbClr val="6600FF"/>
    <a:srgbClr val="FF0066"/>
    <a:srgbClr val="0099FF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644" autoAdjust="0"/>
    <p:restoredTop sz="92514" autoAdjust="0"/>
  </p:normalViewPr>
  <p:slideViewPr>
    <p:cSldViewPr>
      <p:cViewPr>
        <p:scale>
          <a:sx n="66" d="100"/>
          <a:sy n="66" d="100"/>
        </p:scale>
        <p:origin x="-1212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834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05.12.2013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05.12.2013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05.12.2013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05.12.2013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05.12.2013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05.12.2013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05.12.2013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5000">
              <a:schemeClr val="bg1">
                <a:alpha val="85000"/>
              </a:schemeClr>
            </a:gs>
            <a:gs pos="0">
              <a:srgbClr val="CCCCFF"/>
            </a:gs>
            <a:gs pos="41000">
              <a:srgbClr val="CCCCFF">
                <a:alpha val="43000"/>
              </a:srgbClr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B4C71EC6-210F-42DE-9C53-41977AD35B3D}" type="datetimeFigureOut">
              <a:rPr lang="ru-RU" smtClean="0"/>
              <a:pPr/>
              <a:t>05.12.2013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1538" y="1071546"/>
            <a:ext cx="6912767" cy="1061310"/>
          </a:xfrm>
        </p:spPr>
        <p:txBody>
          <a:bodyPr>
            <a:normAutofit/>
          </a:bodyPr>
          <a:lstStyle/>
          <a:p>
            <a:r>
              <a:rPr lang="ru-RU" sz="2000" b="1" i="1" dirty="0" smtClean="0">
                <a:solidFill>
                  <a:srgbClr val="66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ПРОЕКТ</a:t>
            </a:r>
            <a:br>
              <a:rPr lang="ru-RU" sz="2000" b="1" i="1" dirty="0" smtClean="0">
                <a:solidFill>
                  <a:srgbClr val="66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000" b="1" i="1" dirty="0" smtClean="0">
                <a:solidFill>
                  <a:srgbClr val="66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ТЕМА: </a:t>
            </a:r>
            <a:r>
              <a:rPr lang="ru-RU" sz="2000" b="1" i="1" dirty="0" smtClean="0">
                <a:solidFill>
                  <a:srgbClr val="66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«В СТРАНУ АЙБОЛИТИЮ»</a:t>
            </a:r>
            <a:endParaRPr lang="ru-RU" sz="2000" b="1" i="1" dirty="0">
              <a:solidFill>
                <a:srgbClr val="6600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99792" y="3284984"/>
            <a:ext cx="5184576" cy="1872208"/>
          </a:xfrm>
        </p:spPr>
        <p:txBody>
          <a:bodyPr>
            <a:normAutofit/>
          </a:bodyPr>
          <a:lstStyle/>
          <a:p>
            <a:endParaRPr lang="ru-RU" b="1" dirty="0" smtClean="0">
              <a:solidFill>
                <a:srgbClr val="1F05DD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800" b="1" dirty="0" smtClean="0">
                <a:solidFill>
                  <a:srgbClr val="1F05D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ВОСПИТАТЕЛИ </a:t>
            </a:r>
          </a:p>
          <a:p>
            <a:r>
              <a:rPr lang="ru-RU" sz="800" b="1" dirty="0" smtClean="0">
                <a:solidFill>
                  <a:srgbClr val="1F05D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                 МБДОУ ДСКВ № 9 «ОЛЕНЕНОК» </a:t>
            </a:r>
          </a:p>
          <a:p>
            <a:r>
              <a:rPr lang="ru-RU" sz="800" b="1" dirty="0" smtClean="0">
                <a:solidFill>
                  <a:srgbClr val="1F05D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                  СУЗИК СВЕТЛАНА АНАТОЛЬЕВНА</a:t>
            </a:r>
          </a:p>
          <a:p>
            <a:r>
              <a:rPr lang="ru-RU" sz="800" b="1" dirty="0" smtClean="0">
                <a:solidFill>
                  <a:srgbClr val="1F05D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                       МОРОЗОВА НАДЕЖДА НИКОЛАЕВНА</a:t>
            </a:r>
          </a:p>
          <a:p>
            <a:endParaRPr lang="ru-RU" sz="800" b="1" dirty="0" smtClean="0">
              <a:solidFill>
                <a:srgbClr val="1F05D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sz="800" b="1" dirty="0">
              <a:solidFill>
                <a:srgbClr val="1F05D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sz="800" b="1" dirty="0" smtClean="0">
              <a:solidFill>
                <a:srgbClr val="1F05D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800" b="1" dirty="0" smtClean="0">
                <a:solidFill>
                  <a:srgbClr val="1F05D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2013 год</a:t>
            </a:r>
            <a:endParaRPr lang="ru-RU" sz="800" b="1" dirty="0">
              <a:solidFill>
                <a:srgbClr val="1F05D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Рисунок 4" descr="http://im0-tub-ru.yandex.net/i?id=29553305-38-72&amp;n=21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1538" y="3000372"/>
            <a:ext cx="1785950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90481014"/>
      </p:ext>
    </p:extLst>
  </p:cSld>
  <p:clrMapOvr>
    <a:masterClrMapping/>
  </p:clrMapOvr>
  <p:transition advTm="915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23" y="817583"/>
            <a:ext cx="6965245" cy="739210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9933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Динамические паузы</a:t>
            </a:r>
            <a:endParaRPr lang="ru-RU" sz="3200" b="1" i="1" dirty="0">
              <a:solidFill>
                <a:srgbClr val="9933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552438"/>
            <a:ext cx="5976664" cy="4549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4967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5085184"/>
            <a:ext cx="7704856" cy="739210"/>
          </a:xfrm>
        </p:spPr>
        <p:txBody>
          <a:bodyPr>
            <a:noAutofit/>
          </a:bodyPr>
          <a:lstStyle/>
          <a:p>
            <a:r>
              <a:rPr lang="ru-RU" sz="1400" b="1" i="1" dirty="0" smtClean="0">
                <a:solidFill>
                  <a:srgbClr val="1F05D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Гимнастика для пальцев рук  развивает внимание, память и мыслительную деятельность.</a:t>
            </a:r>
            <a:endParaRPr lang="ru-RU" sz="1400" b="1" i="1" dirty="0">
              <a:solidFill>
                <a:srgbClr val="1F05D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793" y="548680"/>
            <a:ext cx="5655496" cy="4340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1764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i="1" dirty="0">
                <a:solidFill>
                  <a:srgbClr val="1F05D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СПОРТИВНЫЙ </a:t>
            </a:r>
            <a:r>
              <a:rPr lang="ru-RU" sz="2800" b="1" i="1" dirty="0" smtClean="0">
                <a:solidFill>
                  <a:srgbClr val="1F05D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УГОЛОК</a:t>
            </a:r>
            <a:endParaRPr lang="ru-RU" sz="2800" b="1" i="1" dirty="0">
              <a:solidFill>
                <a:srgbClr val="1F05D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26" name="Picture 2" descr="E:\фото\DSC003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988840"/>
            <a:ext cx="5128402" cy="384630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831400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980728"/>
            <a:ext cx="6503942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5046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23" y="817583"/>
            <a:ext cx="6965245" cy="968344"/>
          </a:xfrm>
        </p:spPr>
        <p:txBody>
          <a:bodyPr>
            <a:normAutofit fontScale="90000"/>
          </a:bodyPr>
          <a:lstStyle/>
          <a:p>
            <a:r>
              <a:rPr lang="ru-RU" sz="3600" b="1" i="1" dirty="0" smtClean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b="1" i="1" dirty="0" smtClean="0">
                <a:solidFill>
                  <a:srgbClr val="66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ПОДВИЖНЫЕ ИГРЫ НА ПРОГУЛКЕ</a:t>
            </a:r>
            <a:endParaRPr lang="ru-RU" sz="3100" b="1" i="1" dirty="0">
              <a:solidFill>
                <a:srgbClr val="6600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35696" y="1857364"/>
            <a:ext cx="5370268" cy="401990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17807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Admin\Рабочий стол\фото проект\DSC0030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979712" y="764704"/>
            <a:ext cx="5388038" cy="403244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4941168"/>
            <a:ext cx="7632847" cy="1202485"/>
          </a:xfrm>
        </p:spPr>
        <p:txBody>
          <a:bodyPr>
            <a:normAutofit fontScale="90000"/>
          </a:bodyPr>
          <a:lstStyle/>
          <a:p>
            <a:r>
              <a:rPr lang="ru-RU" sz="2400" b="1" i="1" dirty="0" smtClean="0">
                <a:solidFill>
                  <a:srgbClr val="1F05D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/>
            </a:r>
            <a:br>
              <a:rPr lang="ru-RU" sz="2400" b="1" i="1" dirty="0" smtClean="0">
                <a:solidFill>
                  <a:srgbClr val="1F05D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1600" b="1" i="1" dirty="0" smtClean="0">
                <a:solidFill>
                  <a:srgbClr val="1F05D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Здоровый </a:t>
            </a:r>
            <a:r>
              <a:rPr lang="ru-RU" sz="1600" b="1" i="1" dirty="0">
                <a:solidFill>
                  <a:srgbClr val="1F05D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дух в здоровом теле — вот краткое, но полное описание счастливого состояния в этом мире</a:t>
            </a:r>
            <a:r>
              <a:rPr lang="ru-RU" sz="1600" b="1" i="1" dirty="0" smtClean="0">
                <a:solidFill>
                  <a:srgbClr val="1F05D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br>
              <a:rPr lang="ru-RU" sz="1600" b="1" i="1" dirty="0" smtClean="0">
                <a:solidFill>
                  <a:srgbClr val="1F05D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600" b="1" i="1" dirty="0">
                <a:solidFill>
                  <a:srgbClr val="1F05D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600" b="1" i="1" dirty="0" smtClean="0">
                <a:solidFill>
                  <a:srgbClr val="1F05D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                                                                        </a:t>
            </a:r>
            <a:r>
              <a:rPr lang="ru-RU" sz="1600" b="1" i="1" dirty="0">
                <a:solidFill>
                  <a:srgbClr val="1F05D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Джон Локк</a:t>
            </a:r>
            <a:r>
              <a:rPr lang="ru-RU" sz="2400" b="1" i="1" dirty="0">
                <a:solidFill>
                  <a:srgbClr val="1F05D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/>
            </a:r>
            <a:br>
              <a:rPr lang="ru-RU" sz="2400" b="1" i="1" dirty="0">
                <a:solidFill>
                  <a:srgbClr val="1F05D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</a:b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57057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23" y="817583"/>
            <a:ext cx="6965245" cy="754029"/>
          </a:xfrm>
        </p:spPr>
        <p:txBody>
          <a:bodyPr>
            <a:normAutofit/>
          </a:bodyPr>
          <a:lstStyle/>
          <a:p>
            <a:r>
              <a:rPr lang="ru-RU" sz="2800" b="1" i="1" dirty="0" smtClean="0">
                <a:solidFill>
                  <a:srgbClr val="1F05D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Спортивная прогулка</a:t>
            </a:r>
            <a:endParaRPr lang="ru-RU" sz="2800" b="1" i="1" dirty="0">
              <a:solidFill>
                <a:srgbClr val="1F05D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150" name="Picture 6" descr="C:\Documents and Settings\Admin\Рабочий стол\фото проект\DSC0030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1785926"/>
            <a:ext cx="6072230" cy="404345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1643042" y="1714489"/>
            <a:ext cx="55007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i="1" dirty="0" smtClean="0">
                <a:ln w="6350">
                  <a:noFill/>
                </a:ln>
                <a:solidFill>
                  <a:schemeClr val="bg1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День проведенный без прогулки, потерян для его здоровья» </a:t>
            </a:r>
          </a:p>
          <a:p>
            <a:r>
              <a:rPr lang="ru-RU" sz="2000" b="1" i="1" dirty="0" smtClean="0">
                <a:ln w="6350">
                  <a:noFill/>
                </a:ln>
                <a:solidFill>
                  <a:schemeClr val="bg1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Г.А. Сперанский</a:t>
            </a:r>
            <a:endParaRPr lang="ru-RU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3105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692696"/>
            <a:ext cx="6965245" cy="811218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1F05D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СЮЖЕТНО - РОЛЕВЫЕ ИГРЫ</a:t>
            </a:r>
            <a:endParaRPr lang="ru-RU" sz="3200" b="1" i="1" dirty="0">
              <a:solidFill>
                <a:srgbClr val="1F05D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051720" y="1522764"/>
            <a:ext cx="4680520" cy="37034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1074755" y="5536977"/>
            <a:ext cx="72431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i="1" dirty="0" smtClean="0">
                <a:solidFill>
                  <a:srgbClr val="66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Быть здоровым - естественное стремление человека. </a:t>
            </a:r>
            <a:endParaRPr lang="ru-RU" sz="1400" b="1" i="1" dirty="0">
              <a:solidFill>
                <a:srgbClr val="6600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860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79712" y="836712"/>
            <a:ext cx="5290821" cy="396044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142499" y="5157192"/>
            <a:ext cx="6965245" cy="1202485"/>
          </a:xfrm>
        </p:spPr>
        <p:txBody>
          <a:bodyPr>
            <a:normAutofit fontScale="90000"/>
          </a:bodyPr>
          <a:lstStyle/>
          <a:p>
            <a:r>
              <a:rPr lang="ru-RU" sz="1800" b="1" i="1" dirty="0">
                <a:solidFill>
                  <a:srgbClr val="66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Есть, чтобы жить, а не жить, </a:t>
            </a:r>
            <a:r>
              <a:rPr lang="ru-RU" sz="1800" b="1" i="1" dirty="0" smtClean="0">
                <a:solidFill>
                  <a:srgbClr val="66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чтобы есть.           </a:t>
            </a:r>
            <a:br>
              <a:rPr lang="ru-RU" sz="1800" b="1" i="1" dirty="0" smtClean="0">
                <a:solidFill>
                  <a:srgbClr val="66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800" b="1" i="1" dirty="0">
                <a:solidFill>
                  <a:srgbClr val="66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800" b="1" i="1" dirty="0" smtClean="0">
                <a:solidFill>
                  <a:srgbClr val="66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                                                                       Сократ</a:t>
            </a:r>
            <a:r>
              <a:rPr lang="ru-RU" sz="1800" b="1" i="1" dirty="0">
                <a:solidFill>
                  <a:srgbClr val="66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                               </a:t>
            </a:r>
            <a:r>
              <a:rPr lang="ru-RU" b="1" i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861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764705"/>
            <a:ext cx="6965245" cy="576063"/>
          </a:xfrm>
        </p:spPr>
        <p:txBody>
          <a:bodyPr>
            <a:normAutofit fontScale="90000"/>
          </a:bodyPr>
          <a:lstStyle/>
          <a:p>
            <a:r>
              <a:rPr lang="ru-RU" sz="3200" b="1" i="1" dirty="0" smtClean="0">
                <a:solidFill>
                  <a:srgbClr val="9933FF"/>
                </a:solidFill>
                <a:latin typeface="Times New Roman" pitchFamily="18" charset="0"/>
                <a:cs typeface="Times New Roman" pitchFamily="18" charset="0"/>
              </a:rPr>
              <a:t>ФИЗКУЛЬТУРНЫЕ  ПРАЗДНИКИ </a:t>
            </a:r>
            <a:br>
              <a:rPr lang="ru-RU" sz="3200" b="1" i="1" dirty="0" smtClean="0">
                <a:solidFill>
                  <a:srgbClr val="9933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dirty="0" smtClean="0">
                <a:solidFill>
                  <a:srgbClr val="9933FF"/>
                </a:solidFill>
                <a:latin typeface="Times New Roman" pitchFamily="18" charset="0"/>
                <a:cs typeface="Times New Roman" pitchFamily="18" charset="0"/>
              </a:rPr>
              <a:t>И РАЗВЛЕЧЕНИЯ</a:t>
            </a:r>
            <a:endParaRPr lang="ru-RU" sz="3200" b="1" i="1" dirty="0">
              <a:solidFill>
                <a:srgbClr val="99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E:\папа, мама, я\DSC006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628800"/>
            <a:ext cx="5663880" cy="424847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257235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9006" y="836712"/>
            <a:ext cx="6965245" cy="1000132"/>
          </a:xfrm>
        </p:spPr>
        <p:txBody>
          <a:bodyPr>
            <a:normAutofit/>
          </a:bodyPr>
          <a:lstStyle/>
          <a:p>
            <a:r>
              <a:rPr lang="ru-RU" sz="1800" b="1" i="1" dirty="0" smtClean="0">
                <a:solidFill>
                  <a:srgbClr val="1F05D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ВИД ПРОЕКТА</a:t>
            </a:r>
            <a:r>
              <a:rPr lang="ru-RU" sz="1800" b="1" dirty="0" smtClean="0">
                <a:solidFill>
                  <a:srgbClr val="1F05D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  <a:r>
              <a:rPr lang="ru-RU" sz="1800" b="1" dirty="0">
                <a:solidFill>
                  <a:srgbClr val="1F05D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800" b="1" dirty="0" smtClean="0">
                <a:solidFill>
                  <a:srgbClr val="1F05D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познавательно - творческий</a:t>
            </a:r>
            <a:r>
              <a:rPr lang="ru-RU" sz="1800" b="1" dirty="0" smtClean="0">
                <a:solidFill>
                  <a:srgbClr val="1F05DD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solidFill>
                  <a:srgbClr val="1F05DD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1F05D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Продолжительность :   1 </a:t>
            </a:r>
            <a:r>
              <a:rPr lang="ru-RU" sz="1800" b="1" dirty="0">
                <a:solidFill>
                  <a:srgbClr val="1F05D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месяц</a:t>
            </a:r>
            <a:endParaRPr lang="ru-RU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85852" y="2071678"/>
            <a:ext cx="6587907" cy="360381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6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smtClean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endParaRPr lang="ru-RU" sz="1000" b="1" dirty="0">
              <a:solidFill>
                <a:srgbClr val="6600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460" y="620689"/>
            <a:ext cx="1285856" cy="1800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376661" y="2657346"/>
            <a:ext cx="392265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900" b="1" dirty="0">
                <a:solidFill>
                  <a:srgbClr val="1F05D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900" b="1" dirty="0" smtClean="0">
                <a:solidFill>
                  <a:srgbClr val="1F05D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Цель:  </a:t>
            </a:r>
          </a:p>
          <a:p>
            <a:pPr algn="just"/>
            <a:r>
              <a:rPr lang="ru-RU" sz="900" b="1" dirty="0" smtClean="0">
                <a:solidFill>
                  <a:srgbClr val="1F05D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Формирование </a:t>
            </a:r>
            <a:r>
              <a:rPr lang="ru-RU" sz="900" b="1" dirty="0">
                <a:solidFill>
                  <a:srgbClr val="1F05D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убеждений и привычек здорового образа жизни в условиях </a:t>
            </a:r>
            <a:r>
              <a:rPr lang="ru-RU" sz="900" b="1" dirty="0" smtClean="0">
                <a:solidFill>
                  <a:srgbClr val="1F05D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дошкольного </a:t>
            </a:r>
            <a:r>
              <a:rPr lang="ru-RU" sz="900" b="1" dirty="0">
                <a:solidFill>
                  <a:srgbClr val="1F05D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образовательного учреждения, развитие познавательных и творческих  способностей  детей дошкольного возраста</a:t>
            </a:r>
            <a:r>
              <a:rPr lang="ru-RU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80" y="2204864"/>
            <a:ext cx="4022291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404134" y="3501008"/>
            <a:ext cx="3895182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b="1" dirty="0" smtClean="0">
                <a:solidFill>
                  <a:srgbClr val="1F05D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Задачи:</a:t>
            </a:r>
          </a:p>
          <a:p>
            <a:r>
              <a:rPr lang="ru-RU" sz="900" dirty="0"/>
              <a:t>-</a:t>
            </a:r>
            <a:r>
              <a:rPr lang="ru-RU" sz="900" dirty="0" smtClean="0"/>
              <a:t> </a:t>
            </a:r>
            <a:r>
              <a:rPr lang="ru-RU" sz="900" b="1" dirty="0">
                <a:solidFill>
                  <a:srgbClr val="1F05D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Формировать навыки здорового образа жизни;</a:t>
            </a:r>
            <a:br>
              <a:rPr lang="ru-RU" sz="900" b="1" dirty="0">
                <a:solidFill>
                  <a:srgbClr val="1F05D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900" b="1" dirty="0">
                <a:solidFill>
                  <a:srgbClr val="1F05D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  учить  детей  беречь свое здоровье  и заботиться о нем;     </a:t>
            </a:r>
            <a:br>
              <a:rPr lang="ru-RU" sz="900" b="1" dirty="0">
                <a:solidFill>
                  <a:srgbClr val="1F05D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900" b="1" dirty="0">
                <a:solidFill>
                  <a:srgbClr val="1F05D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-формировать положительные качества личности ребенка, нравственного и культурного поведения – мотивов укрепления здоровья;</a:t>
            </a:r>
            <a:br>
              <a:rPr lang="ru-RU" sz="900" b="1" dirty="0">
                <a:solidFill>
                  <a:srgbClr val="1F05D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900" b="1" dirty="0">
                <a:solidFill>
                  <a:srgbClr val="1F05D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Дать представление о значении для здоровья человека физической культуры;</a:t>
            </a:r>
            <a:br>
              <a:rPr lang="ru-RU" sz="900" b="1" dirty="0">
                <a:solidFill>
                  <a:srgbClr val="1F05D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900" b="1" dirty="0">
                <a:solidFill>
                  <a:srgbClr val="1F05D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Создать благоприятную психологическую обстановку, </a:t>
            </a:r>
            <a:r>
              <a:rPr lang="ru-RU" sz="900" b="1" dirty="0" err="1">
                <a:solidFill>
                  <a:srgbClr val="1F05D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здоровьесберегающую</a:t>
            </a:r>
            <a:r>
              <a:rPr lang="ru-RU" sz="900" b="1" dirty="0">
                <a:solidFill>
                  <a:srgbClr val="1F05D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предметную среду, побуждающую ребенка к двигательной активности;</a:t>
            </a:r>
            <a:br>
              <a:rPr lang="ru-RU" sz="900" b="1" dirty="0">
                <a:solidFill>
                  <a:srgbClr val="1F05D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900" b="1" dirty="0">
                <a:solidFill>
                  <a:srgbClr val="1F05D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Расширять знания  дошкольников о правильном питании, его значимости, о взаимосвязи здоровья и питания.</a:t>
            </a:r>
          </a:p>
        </p:txBody>
      </p:sp>
    </p:spTree>
    <p:extLst>
      <p:ext uri="{BB962C8B-B14F-4D97-AF65-F5344CB8AC3E}">
        <p14:creationId xmlns:p14="http://schemas.microsoft.com/office/powerpoint/2010/main" val="3986588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8613" y="5373216"/>
            <a:ext cx="7416826" cy="576063"/>
          </a:xfrm>
        </p:spPr>
        <p:txBody>
          <a:bodyPr>
            <a:normAutofit fontScale="90000"/>
          </a:bodyPr>
          <a:lstStyle/>
          <a:p>
            <a:r>
              <a:rPr lang="ru-RU" sz="3200" dirty="0">
                <a:solidFill>
                  <a:prstClr val="black"/>
                </a:solidFill>
              </a:rPr>
              <a:t> </a:t>
            </a:r>
            <a:r>
              <a:rPr lang="ru-RU" sz="1800" dirty="0">
                <a:solidFill>
                  <a:srgbClr val="1F05D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«</a:t>
            </a:r>
            <a:r>
              <a:rPr lang="ru-RU" sz="1800" b="1" dirty="0">
                <a:solidFill>
                  <a:srgbClr val="1F05D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Отдай  спорту  время,  а </a:t>
            </a:r>
            <a:r>
              <a:rPr lang="ru-RU" sz="1800" b="1" dirty="0" smtClean="0">
                <a:solidFill>
                  <a:srgbClr val="1F05D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взамен   получи  </a:t>
            </a:r>
            <a:r>
              <a:rPr lang="ru-RU" sz="1800" b="1" dirty="0">
                <a:solidFill>
                  <a:srgbClr val="1F05D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здоровье»</a:t>
            </a:r>
            <a:endParaRPr lang="ru-RU" sz="1800" b="1" i="1" dirty="0">
              <a:solidFill>
                <a:srgbClr val="9933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051" name="Picture 3" descr="E:\папа, мама, я\DSC006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591" y="836712"/>
            <a:ext cx="5516138" cy="424847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Прямоугольник 3"/>
          <p:cNvSpPr/>
          <p:nvPr/>
        </p:nvSpPr>
        <p:spPr>
          <a:xfrm>
            <a:off x="1609724" y="708888"/>
            <a:ext cx="59146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</a:pPr>
            <a:r>
              <a:rPr lang="ru-RU" sz="2800" b="1" dirty="0">
                <a:solidFill>
                  <a:srgbClr val="1F05DD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ru-RU" sz="2800" b="1" dirty="0">
                <a:solidFill>
                  <a:srgbClr val="1F05DD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endParaRPr lang="ru-RU" sz="3200" b="1" i="1" dirty="0">
              <a:solidFill>
                <a:srgbClr val="9933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9627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290" y="1071546"/>
            <a:ext cx="6456210" cy="454111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172917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H:\23 февраля Сузик\P103076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1639" y="1052736"/>
            <a:ext cx="6336705" cy="482453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04076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23" y="817583"/>
            <a:ext cx="6965245" cy="739210"/>
          </a:xfrm>
        </p:spPr>
        <p:txBody>
          <a:bodyPr>
            <a:normAutofit/>
          </a:bodyPr>
          <a:lstStyle/>
          <a:p>
            <a:r>
              <a:rPr lang="ru-RU" sz="2800" b="1" i="1" dirty="0" smtClean="0">
                <a:solidFill>
                  <a:srgbClr val="1F05D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РОДИТЕЛЬСКИЕ  СОБРАНИЯ </a:t>
            </a:r>
            <a:endParaRPr lang="ru-RU" sz="2800" b="1" i="1" dirty="0">
              <a:solidFill>
                <a:srgbClr val="1F05D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Рисунок 3" descr="C:\Documents and Settings\Admin\Рабочий стол\весь материал\сузик филько маньшина\102_PANA\P102010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1412776"/>
            <a:ext cx="5544616" cy="446449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39006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собрание\SAM_09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556792"/>
            <a:ext cx="5762920" cy="432219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98012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1800" b="1" i="1" dirty="0" smtClean="0">
                <a:solidFill>
                  <a:srgbClr val="1F05D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ВЫСТАВКА СОВМЕСТНЫХ РИСУНКОВ ДЕТЕЙ И РОДИТЕЛЕЙ «МОЯ СПОРТИВНАЯ СЕМЬЯ»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5656" y="1844824"/>
            <a:ext cx="6234486" cy="430794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36255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19672" y="908720"/>
            <a:ext cx="6158981" cy="460851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59802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23" y="817583"/>
            <a:ext cx="6965245" cy="682591"/>
          </a:xfrm>
        </p:spPr>
        <p:txBody>
          <a:bodyPr>
            <a:normAutofit fontScale="90000"/>
          </a:bodyPr>
          <a:lstStyle/>
          <a:p>
            <a:pPr algn="l"/>
            <a:r>
              <a:rPr lang="ru-RU" b="1" i="1" dirty="0" smtClean="0">
                <a:solidFill>
                  <a:srgbClr val="9933FF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3600" b="1" i="1" dirty="0" smtClean="0">
                <a:solidFill>
                  <a:srgbClr val="9933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Результативность</a:t>
            </a:r>
            <a:endParaRPr lang="ru-RU" sz="3600" b="1" i="1" dirty="0">
              <a:solidFill>
                <a:srgbClr val="9933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Рисунок 6" descr="http://im0-tub-ru.yandex.net/i?id=61896831-07-72&amp;n=2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00826" y="571480"/>
            <a:ext cx="1716086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285852" y="2071678"/>
            <a:ext cx="66437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rgbClr val="1F05D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У детей сформировались навыки здорового образа жизни;</a:t>
            </a:r>
          </a:p>
          <a:p>
            <a:pPr algn="just"/>
            <a:r>
              <a:rPr lang="ru-RU" b="1" dirty="0" smtClean="0">
                <a:solidFill>
                  <a:srgbClr val="1F05D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Дети научились беречь свое здоровье и заботиться о нем;</a:t>
            </a:r>
          </a:p>
          <a:p>
            <a:pPr algn="just"/>
            <a:r>
              <a:rPr lang="ru-RU" b="1" dirty="0" smtClean="0">
                <a:solidFill>
                  <a:srgbClr val="1F05D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Сформировался познавательный интерес к родной природе;</a:t>
            </a:r>
          </a:p>
          <a:p>
            <a:pPr algn="just"/>
            <a:r>
              <a:rPr lang="ru-RU" b="1" dirty="0" smtClean="0">
                <a:solidFill>
                  <a:srgbClr val="1F05D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Дети пополнили свои знания о правильном питании и его значимости для организма.</a:t>
            </a:r>
            <a:endParaRPr lang="ru-RU" b="1" dirty="0">
              <a:solidFill>
                <a:srgbClr val="1F05D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286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папа, мама, я\DSC006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898011"/>
            <a:ext cx="4608512" cy="36739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187624" y="4725144"/>
            <a:ext cx="6965245" cy="1747322"/>
          </a:xfrm>
        </p:spPr>
        <p:txBody>
          <a:bodyPr>
            <a:normAutofit fontScale="90000"/>
          </a:bodyPr>
          <a:lstStyle/>
          <a:p>
            <a:pPr algn="l"/>
            <a:r>
              <a:rPr lang="ru-RU" sz="2000" b="1" i="1" dirty="0" smtClean="0">
                <a:solidFill>
                  <a:srgbClr val="1F05D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Здоровье  </a:t>
            </a:r>
            <a:r>
              <a:rPr lang="ru-RU" sz="2000" b="1" i="1" dirty="0">
                <a:solidFill>
                  <a:srgbClr val="1F05D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ребенка превыше всего,</a:t>
            </a:r>
            <a:br>
              <a:rPr lang="ru-RU" sz="2000" b="1" i="1" dirty="0">
                <a:solidFill>
                  <a:srgbClr val="1F05D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000" b="1" i="1" dirty="0">
                <a:solidFill>
                  <a:srgbClr val="1F05D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Богатство земли не заменит его.</a:t>
            </a:r>
            <a:br>
              <a:rPr lang="ru-RU" sz="2000" b="1" i="1" dirty="0">
                <a:solidFill>
                  <a:srgbClr val="1F05D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000" b="1" i="1" dirty="0">
                <a:solidFill>
                  <a:srgbClr val="1F05D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Здоровье не купишь, никто не продаст</a:t>
            </a:r>
            <a:br>
              <a:rPr lang="ru-RU" sz="2000" b="1" i="1" dirty="0">
                <a:solidFill>
                  <a:srgbClr val="1F05D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000" b="1" i="1" dirty="0">
                <a:solidFill>
                  <a:srgbClr val="1F05D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Его берегите, как сердце, как глаз.</a:t>
            </a:r>
            <a:br>
              <a:rPr lang="ru-RU" sz="2000" b="1" i="1" dirty="0">
                <a:solidFill>
                  <a:srgbClr val="1F05D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000" b="1" i="1" dirty="0">
                <a:solidFill>
                  <a:srgbClr val="1F05D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                                       </a:t>
            </a:r>
            <a:r>
              <a:rPr lang="ru-RU" sz="2000" b="1" i="1" dirty="0" smtClean="0">
                <a:solidFill>
                  <a:srgbClr val="1F05D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    Ж</a:t>
            </a:r>
            <a:r>
              <a:rPr lang="ru-RU" sz="2000" b="1" i="1" dirty="0">
                <a:solidFill>
                  <a:srgbClr val="1F05D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ru-RU" sz="2000" b="1" i="1" dirty="0" err="1">
                <a:solidFill>
                  <a:srgbClr val="1F05D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Жабаев</a:t>
            </a:r>
            <a:r>
              <a:rPr lang="ru-RU" sz="2400" b="1" i="1" dirty="0">
                <a:solidFill>
                  <a:srgbClr val="1F05DD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i="1" dirty="0">
                <a:solidFill>
                  <a:srgbClr val="1F05DD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213345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2928934"/>
            <a:ext cx="6965245" cy="955234"/>
          </a:xfrm>
        </p:spPr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rgbClr val="1F05DD"/>
                </a:solidFill>
                <a:latin typeface="Times New Roman" pitchFamily="18" charset="0"/>
                <a:cs typeface="Times New Roman" pitchFamily="18" charset="0"/>
              </a:rPr>
              <a:t>СПАСИБО  ЗА  ВНИМАНИЕ</a:t>
            </a:r>
            <a:endParaRPr lang="ru-RU" sz="3600" b="1" i="1" dirty="0">
              <a:solidFill>
                <a:srgbClr val="1F05D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http://dnz37.klasna.com/uploads/editor/434/69260/sitepage_22/image/1300516845_stendprevyu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642918"/>
            <a:ext cx="7429552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928662" y="714356"/>
            <a:ext cx="7286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66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СПАСИБО ЗА ВНИМАНИЕ!</a:t>
            </a:r>
            <a:endParaRPr lang="ru-RU" sz="3600" b="1" i="1" dirty="0">
              <a:solidFill>
                <a:srgbClr val="6600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038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548681"/>
            <a:ext cx="6965245" cy="504055"/>
          </a:xfrm>
        </p:spPr>
        <p:txBody>
          <a:bodyPr>
            <a:normAutofit/>
          </a:bodyPr>
          <a:lstStyle/>
          <a:p>
            <a:r>
              <a:rPr lang="ru-RU" sz="1800" b="1" i="1" dirty="0" smtClean="0">
                <a:solidFill>
                  <a:srgbClr val="66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ЭТАПЫ ПРОЕКТА</a:t>
            </a:r>
            <a:r>
              <a:rPr lang="ru-RU" sz="1400" b="1" i="1" dirty="0" smtClean="0">
                <a:solidFill>
                  <a:srgbClr val="66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  <a:endParaRPr lang="ru-RU" sz="1400" b="1" i="1" dirty="0">
              <a:solidFill>
                <a:srgbClr val="6600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27584" y="1268760"/>
            <a:ext cx="4530234" cy="44543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000" b="1" dirty="0" smtClean="0">
                <a:solidFill>
                  <a:srgbClr val="1F05D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Организационный:</a:t>
            </a:r>
          </a:p>
          <a:p>
            <a:pPr marL="0" lvl="1" indent="0" algn="just">
              <a:buNone/>
            </a:pPr>
            <a:r>
              <a:rPr lang="ru-RU" sz="900" b="1" dirty="0" smtClean="0">
                <a:solidFill>
                  <a:srgbClr val="9933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Составление </a:t>
            </a:r>
            <a:r>
              <a:rPr lang="ru-RU" sz="900" b="1" dirty="0">
                <a:solidFill>
                  <a:srgbClr val="9933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плана совместной </a:t>
            </a:r>
            <a:r>
              <a:rPr lang="ru-RU" sz="900" b="1" dirty="0" smtClean="0">
                <a:solidFill>
                  <a:srgbClr val="9933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работы с </a:t>
            </a:r>
            <a:r>
              <a:rPr lang="ru-RU" sz="900" b="1" dirty="0">
                <a:solidFill>
                  <a:srgbClr val="9933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детьми, педагогами  и родителями</a:t>
            </a:r>
            <a:r>
              <a:rPr lang="ru-RU" sz="900" b="1" dirty="0" smtClean="0">
                <a:solidFill>
                  <a:srgbClr val="9933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;</a:t>
            </a:r>
          </a:p>
          <a:p>
            <a:pPr marL="0" lvl="1" indent="0" algn="just">
              <a:buNone/>
            </a:pPr>
            <a:r>
              <a:rPr lang="ru-RU" sz="900" b="1" dirty="0" smtClean="0">
                <a:solidFill>
                  <a:srgbClr val="9933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Подбор методической и художественной литературы </a:t>
            </a:r>
          </a:p>
          <a:p>
            <a:pPr marL="0" lvl="1" indent="0" algn="just">
              <a:buNone/>
            </a:pPr>
            <a:r>
              <a:rPr lang="ru-RU" sz="900" b="1" dirty="0" smtClean="0">
                <a:solidFill>
                  <a:srgbClr val="9933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-Оформление папок-передвижек  для </a:t>
            </a:r>
            <a:r>
              <a:rPr lang="ru-RU" sz="900" b="1" dirty="0">
                <a:solidFill>
                  <a:srgbClr val="9933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родителей по теме </a:t>
            </a:r>
            <a:r>
              <a:rPr lang="ru-RU" sz="900" b="1" dirty="0" smtClean="0">
                <a:solidFill>
                  <a:srgbClr val="9933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проекта.</a:t>
            </a:r>
          </a:p>
          <a:p>
            <a:pPr marL="0" lvl="1" indent="0" algn="just">
              <a:buNone/>
            </a:pPr>
            <a:endParaRPr lang="ru-RU" sz="900" b="1" dirty="0">
              <a:solidFill>
                <a:srgbClr val="9933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lvl="1" indent="0">
              <a:buNone/>
            </a:pPr>
            <a:r>
              <a:rPr lang="ru-RU" sz="800" b="1" dirty="0">
                <a:solidFill>
                  <a:srgbClr val="1F05D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ОСНОВНОЙ</a:t>
            </a:r>
            <a:r>
              <a:rPr lang="ru-RU" sz="800" b="1" dirty="0" smtClean="0">
                <a:solidFill>
                  <a:srgbClr val="1F05D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  <a:endParaRPr lang="ru-RU" b="1" dirty="0" smtClean="0">
              <a:solidFill>
                <a:srgbClr val="1F05DD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1" indent="0">
              <a:buNone/>
            </a:pPr>
            <a:endParaRPr lang="ru-RU" b="1" dirty="0">
              <a:solidFill>
                <a:srgbClr val="1F05DD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3200" b="1" dirty="0">
              <a:solidFill>
                <a:srgbClr val="1F05D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0778" y="848576"/>
            <a:ext cx="2736304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23954" y="2601771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900" b="1" dirty="0" smtClean="0">
                <a:solidFill>
                  <a:srgbClr val="1F05D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Проведение цикла физкультурных занятий,  занятий познавательного характера, художественное творчество. </a:t>
            </a:r>
          </a:p>
          <a:p>
            <a:r>
              <a:rPr lang="ru-RU" sz="900" b="1" dirty="0" smtClean="0">
                <a:solidFill>
                  <a:srgbClr val="1F05D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Чтение </a:t>
            </a:r>
            <a:r>
              <a:rPr lang="ru-RU" sz="900" b="1" dirty="0">
                <a:solidFill>
                  <a:srgbClr val="1F05D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художественной литературы</a:t>
            </a:r>
          </a:p>
          <a:p>
            <a:r>
              <a:rPr lang="ru-RU" sz="900" b="1" dirty="0">
                <a:solidFill>
                  <a:srgbClr val="1F05D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-беседы, рассматривание иллюстраций,</a:t>
            </a:r>
          </a:p>
          <a:p>
            <a:r>
              <a:rPr lang="ru-RU" sz="900" b="1" dirty="0">
                <a:solidFill>
                  <a:srgbClr val="1F05D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дидактические игры</a:t>
            </a:r>
          </a:p>
          <a:p>
            <a:r>
              <a:rPr lang="ru-RU" sz="900" b="1" dirty="0">
                <a:solidFill>
                  <a:srgbClr val="1F05D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спортивный досуг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954244" y="3437454"/>
            <a:ext cx="4572000" cy="5078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900" b="1" dirty="0">
                <a:solidFill>
                  <a:srgbClr val="1F05D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Сюжетно – ролевые игры;</a:t>
            </a:r>
          </a:p>
          <a:p>
            <a:r>
              <a:rPr lang="ru-RU" sz="900" b="1" dirty="0">
                <a:solidFill>
                  <a:srgbClr val="1F05D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Работа с родителями;</a:t>
            </a:r>
          </a:p>
          <a:p>
            <a:r>
              <a:rPr lang="ru-RU" sz="900" b="1" dirty="0">
                <a:solidFill>
                  <a:srgbClr val="1F05D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Совместная выставка рисунков детей и родителей.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115346" y="436510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900" b="1" dirty="0">
                <a:solidFill>
                  <a:srgbClr val="1F05D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ФИЗКУЛЬТУРНОЕ РАЗВЛЕЧЕНИЕ СОВМЕСТНО С РОДИТЕЛЯМИ</a:t>
            </a:r>
            <a:r>
              <a:rPr lang="ru-RU" sz="900" b="1" dirty="0" smtClean="0">
                <a:solidFill>
                  <a:srgbClr val="1F05D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</a:p>
          <a:p>
            <a:r>
              <a:rPr lang="ru-RU" sz="900" b="1" dirty="0" smtClean="0">
                <a:solidFill>
                  <a:srgbClr val="1F05D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900" b="1" dirty="0">
                <a:solidFill>
                  <a:srgbClr val="1F05D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«ПАПА, МАМА, Я –  МОЯ ДРУЖНАЯ, СПОРТИВНАЯ СЕМЬЯ»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90168" y="4077072"/>
            <a:ext cx="157767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" b="1" dirty="0">
                <a:solidFill>
                  <a:srgbClr val="1F05D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ЗАКЛЮЧИТЕЛЬНЫЙ: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0779" y="3691369"/>
            <a:ext cx="2707410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3981" y="548680"/>
            <a:ext cx="6965245" cy="720080"/>
          </a:xfrm>
        </p:spPr>
        <p:txBody>
          <a:bodyPr>
            <a:normAutofit/>
          </a:bodyPr>
          <a:lstStyle/>
          <a:p>
            <a:r>
              <a:rPr lang="ru-RU" sz="1800" b="1" i="1" dirty="0" smtClean="0">
                <a:solidFill>
                  <a:srgbClr val="66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ЗАКЛЮЧИТЕЛЬНЫЙ</a:t>
            </a:r>
            <a:r>
              <a:rPr lang="ru-RU" sz="1400" b="1" i="1" dirty="0" smtClean="0">
                <a:solidFill>
                  <a:srgbClr val="66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  <a:endParaRPr lang="ru-RU" sz="1400" b="1" i="1" dirty="0">
              <a:solidFill>
                <a:srgbClr val="6600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96204" y="1196752"/>
            <a:ext cx="7200800" cy="7920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900" b="1" i="1" dirty="0" smtClean="0">
                <a:solidFill>
                  <a:srgbClr val="1F05D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ФИЗКУЛЬТУРНОЕ РАЗВЛЕЧЕНИЕ СОВМЕСТНО С РОДИТЕЛЯМИ: «ПАПА, МАМА, Я –  МОЯ ДРУЖНАЯ, СПОРТИВНАЯ СЕМЬЯ»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807772"/>
            <a:ext cx="5665832" cy="424590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196147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23" y="817583"/>
            <a:ext cx="6965245" cy="1027242"/>
          </a:xfrm>
        </p:spPr>
        <p:txBody>
          <a:bodyPr>
            <a:normAutofit/>
          </a:bodyPr>
          <a:lstStyle/>
          <a:p>
            <a:r>
              <a:rPr lang="ru-RU" sz="1800" b="1" i="1" dirty="0" smtClean="0">
                <a:solidFill>
                  <a:srgbClr val="1F05DD"/>
                </a:solidFill>
                <a:latin typeface="Times New Roman" pitchFamily="18" charset="0"/>
                <a:cs typeface="Times New Roman" pitchFamily="18" charset="0"/>
              </a:rPr>
              <a:t>УЧАСТНИКИ ПРОЕКТА</a:t>
            </a:r>
            <a:endParaRPr lang="ru-RU" sz="1800" b="1" i="1" dirty="0">
              <a:solidFill>
                <a:srgbClr val="1F05D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E:\папа, мама, я\DSC0066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772816"/>
            <a:ext cx="5488442" cy="411633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757020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23" y="817583"/>
            <a:ext cx="2252841" cy="811218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rgbClr val="9933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РЕЖИМ ДНЯ</a:t>
            </a:r>
            <a:endParaRPr lang="ru-RU" sz="1800" b="1" dirty="0">
              <a:solidFill>
                <a:srgbClr val="9933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988840"/>
            <a:ext cx="3376245" cy="2476443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Прямоугольник 2"/>
          <p:cNvSpPr/>
          <p:nvPr/>
        </p:nvSpPr>
        <p:spPr>
          <a:xfrm>
            <a:off x="1003581" y="4954651"/>
            <a:ext cx="3376245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/>
              <a:t> </a:t>
            </a:r>
            <a:r>
              <a:rPr lang="ru-RU" sz="1000" b="1" i="1" dirty="0" smtClean="0">
                <a:solidFill>
                  <a:srgbClr val="1F05D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«</a:t>
            </a:r>
            <a:r>
              <a:rPr lang="ru-RU" sz="1000" b="1" i="1" dirty="0">
                <a:solidFill>
                  <a:srgbClr val="1F05D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Правильное питание – залог здоровья»</a:t>
            </a:r>
          </a:p>
          <a:p>
            <a:endParaRPr lang="ru-RU" sz="1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99338" y="1052736"/>
            <a:ext cx="34820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9933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УТРЕННЯЯ ГИМНАСТИКА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338" y="1845626"/>
            <a:ext cx="3615494" cy="2762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599338" y="5170094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000" b="1" i="1" dirty="0">
                <a:solidFill>
                  <a:srgbClr val="1F05D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ЗДОРОВЬЕ   В   ПОРЯДКЕ,   СПАСИБО   ЗАРЯДКЕ</a:t>
            </a:r>
          </a:p>
        </p:txBody>
      </p:sp>
    </p:spTree>
    <p:extLst>
      <p:ext uri="{BB962C8B-B14F-4D97-AF65-F5344CB8AC3E}">
        <p14:creationId xmlns:p14="http://schemas.microsoft.com/office/powerpoint/2010/main" val="2826685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692697"/>
            <a:ext cx="6048671" cy="792088"/>
          </a:xfrm>
        </p:spPr>
        <p:txBody>
          <a:bodyPr>
            <a:normAutofit/>
          </a:bodyPr>
          <a:lstStyle/>
          <a:p>
            <a:r>
              <a:rPr lang="ru-RU" sz="1800" b="1" i="1" dirty="0" smtClean="0">
                <a:solidFill>
                  <a:srgbClr val="1F05D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ФИЗКУЛЬТУРНЫЕ  ЗАНЯТИЯ</a:t>
            </a:r>
            <a:endParaRPr lang="ru-RU" sz="1800" b="1" i="1" dirty="0">
              <a:solidFill>
                <a:srgbClr val="1F05D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099" name="Picture 3" descr="C:\Documents and Settings\Admin\Рабочий стол\фото проект\DSC0026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9592" y="1448780"/>
            <a:ext cx="4064517" cy="280831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996952"/>
            <a:ext cx="4097337" cy="314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99592" y="4257092"/>
            <a:ext cx="3744416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1F05DD"/>
                </a:solidFill>
              </a:rPr>
              <a:t> </a:t>
            </a:r>
            <a:r>
              <a:rPr lang="ru-RU" sz="1400" b="1" dirty="0">
                <a:solidFill>
                  <a:srgbClr val="1F05D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Физические упражнения, ходьба, бег, должны прочно войти в повседневный быт каждого, кто хочет сохранить здоровье и радостную жизнь.</a:t>
            </a:r>
          </a:p>
          <a:p>
            <a:r>
              <a:rPr lang="ru-RU" sz="1400" b="1" dirty="0">
                <a:solidFill>
                  <a:srgbClr val="1F05D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                                                                      Г. Александров</a:t>
            </a:r>
          </a:p>
        </p:txBody>
      </p:sp>
    </p:spTree>
    <p:extLst>
      <p:ext uri="{BB962C8B-B14F-4D97-AF65-F5344CB8AC3E}">
        <p14:creationId xmlns:p14="http://schemas.microsoft.com/office/powerpoint/2010/main" val="4029183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620689"/>
            <a:ext cx="6965245" cy="1224136"/>
          </a:xfrm>
        </p:spPr>
        <p:txBody>
          <a:bodyPr>
            <a:noAutofit/>
          </a:bodyPr>
          <a:lstStyle/>
          <a:p>
            <a:r>
              <a:rPr lang="ru-RU" sz="2800" b="1" i="1" dirty="0" smtClean="0">
                <a:solidFill>
                  <a:srgbClr val="99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i="1" dirty="0" smtClean="0">
                <a:solidFill>
                  <a:srgbClr val="9933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НЕПОСРЕДСТВЕННО – ОБРАЗОВАТЕЛЬНАЯ  ДЕЯТЕЛЬНОСТЬ </a:t>
            </a:r>
            <a:br>
              <a:rPr lang="ru-RU" sz="1400" b="1" i="1" dirty="0" smtClean="0">
                <a:solidFill>
                  <a:srgbClr val="9933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1400" b="1" i="1" dirty="0" smtClean="0">
                <a:solidFill>
                  <a:srgbClr val="9933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«МОЙ  ВЕСЕЛЫЙ  ЗВОНКИЙ  МЯЧ»…</a:t>
            </a:r>
            <a:r>
              <a:rPr lang="ru-RU" sz="3200" b="1" dirty="0">
                <a:solidFill>
                  <a:srgbClr val="9933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rgbClr val="9933FF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b="1" dirty="0">
              <a:solidFill>
                <a:srgbClr val="99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315287"/>
            <a:ext cx="3312368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268760"/>
            <a:ext cx="3264421" cy="262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017" y="3430868"/>
            <a:ext cx="3578225" cy="276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6729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b="1" i="1" dirty="0" smtClean="0">
                <a:solidFill>
                  <a:srgbClr val="9933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ГИМНАСТИКА ПОСЛЕ СНА</a:t>
            </a:r>
            <a:r>
              <a:rPr lang="ru-RU" sz="3600" b="1" i="1" dirty="0" smtClean="0">
                <a:solidFill>
                  <a:srgbClr val="9933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i="1" dirty="0" smtClean="0">
                <a:solidFill>
                  <a:srgbClr val="9933FF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b="1" i="1" dirty="0">
              <a:solidFill>
                <a:srgbClr val="99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Documents and Settings\Admin\Рабочий стол\фото проект\DSC0028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71600" y="1592567"/>
            <a:ext cx="3816424" cy="285624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787937"/>
            <a:ext cx="4029075" cy="3097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99592" y="4869160"/>
            <a:ext cx="35283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1F05D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«Начинай  вторую половину дня с гимнастики после сна»</a:t>
            </a:r>
          </a:p>
        </p:txBody>
      </p:sp>
    </p:spTree>
    <p:extLst>
      <p:ext uri="{BB962C8B-B14F-4D97-AF65-F5344CB8AC3E}">
        <p14:creationId xmlns:p14="http://schemas.microsoft.com/office/powerpoint/2010/main" val="3140445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3.2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нопка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Кнопка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нопк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1597</TotalTime>
  <Words>394</Words>
  <Application>Microsoft Office PowerPoint</Application>
  <PresentationFormat>Экран (4:3)</PresentationFormat>
  <Paragraphs>71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Кнопка</vt:lpstr>
      <vt:lpstr>ПРОЕКТ ТЕМА: «В СТРАНУ АЙБОЛИТИЮ»</vt:lpstr>
      <vt:lpstr>ВИД ПРОЕКТА:  познавательно - творческий Продолжительность :   1 месяц</vt:lpstr>
      <vt:lpstr>ЭТАПЫ ПРОЕКТА:</vt:lpstr>
      <vt:lpstr>ЗАКЛЮЧИТЕЛЬНЫЙ:</vt:lpstr>
      <vt:lpstr>УЧАСТНИКИ ПРОЕКТА</vt:lpstr>
      <vt:lpstr>РЕЖИМ ДНЯ</vt:lpstr>
      <vt:lpstr>ФИЗКУЛЬТУРНЫЕ  ЗАНЯТИЯ</vt:lpstr>
      <vt:lpstr> НЕПОСРЕДСТВЕННО – ОБРАЗОВАТЕЛЬНАЯ  ДЕЯТЕЛЬНОСТЬ  «МОЙ  ВЕСЕЛЫЙ  ЗВОНКИЙ  МЯЧ»… </vt:lpstr>
      <vt:lpstr>ГИМНАСТИКА ПОСЛЕ СНА </vt:lpstr>
      <vt:lpstr>Динамические паузы</vt:lpstr>
      <vt:lpstr>Гимнастика для пальцев рук  развивает внимание, память и мыслительную деятельность.</vt:lpstr>
      <vt:lpstr>СПОРТИВНЫЙ УГОЛОК</vt:lpstr>
      <vt:lpstr>Презентация PowerPoint</vt:lpstr>
      <vt:lpstr> ПОДВИЖНЫЕ ИГРЫ НА ПРОГУЛКЕ</vt:lpstr>
      <vt:lpstr> Здоровый дух в здоровом теле — вот краткое, но полное описание счастливого состояния в этом мире.                                                                                      Джон Локк </vt:lpstr>
      <vt:lpstr>Спортивная прогулка</vt:lpstr>
      <vt:lpstr>СЮЖЕТНО - РОЛЕВЫЕ ИГРЫ</vt:lpstr>
      <vt:lpstr>Есть, чтобы жить, а не жить, чтобы есть.                                                                                               Сократ.                                 </vt:lpstr>
      <vt:lpstr>ФИЗКУЛЬТУРНЫЕ  ПРАЗДНИКИ  И РАЗВЛЕЧЕНИЯ</vt:lpstr>
      <vt:lpstr> «Отдай  спорту  время,  а взамен   получи  здоровье»</vt:lpstr>
      <vt:lpstr>Презентация PowerPoint</vt:lpstr>
      <vt:lpstr>Презентация PowerPoint</vt:lpstr>
      <vt:lpstr>РОДИТЕЛЬСКИЕ  СОБРАНИЯ </vt:lpstr>
      <vt:lpstr>Презентация PowerPoint</vt:lpstr>
      <vt:lpstr>ВЫСТАВКА СОВМЕСТНЫХ РИСУНКОВ ДЕТЕЙ И РОДИТЕЛЕЙ «МОЯ СПОРТИВНАЯ СЕМЬЯ» </vt:lpstr>
      <vt:lpstr>Презентация PowerPoint</vt:lpstr>
      <vt:lpstr>     Результативность</vt:lpstr>
      <vt:lpstr>Здоровье  ребенка превыше всего, Богатство земли не заменит его. Здоровье не купишь, никто не продаст Его берегите, как сердце, как глаз.                                                                  Ж. Жабаев </vt:lpstr>
      <vt:lpstr>СПАСИБО  ЗА  ВНИМАНИЕ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ДОУ 9</cp:lastModifiedBy>
  <cp:revision>124</cp:revision>
  <dcterms:modified xsi:type="dcterms:W3CDTF">2013-12-05T10:00:34Z</dcterms:modified>
</cp:coreProperties>
</file>