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</p:sldMasterIdLst>
  <p:notesMasterIdLst>
    <p:notesMasterId r:id="rId16"/>
  </p:notesMasterIdLst>
  <p:sldIdLst>
    <p:sldId id="357" r:id="rId2"/>
    <p:sldId id="358" r:id="rId3"/>
    <p:sldId id="365" r:id="rId4"/>
    <p:sldId id="367" r:id="rId5"/>
    <p:sldId id="368" r:id="rId6"/>
    <p:sldId id="359" r:id="rId7"/>
    <p:sldId id="362" r:id="rId8"/>
    <p:sldId id="361" r:id="rId9"/>
    <p:sldId id="363" r:id="rId10"/>
    <p:sldId id="364" r:id="rId11"/>
    <p:sldId id="366" r:id="rId12"/>
    <p:sldId id="370" r:id="rId13"/>
    <p:sldId id="371" r:id="rId14"/>
    <p:sldId id="372" r:id="rId15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en-GB"/>
    </a:defPPr>
    <a:lvl1pPr algn="l" defTabSz="449263" rtl="0" fontAlgn="base">
      <a:lnSpc>
        <a:spcPct val="102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sz="24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lnSpc>
        <a:spcPct val="102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sz="24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lnSpc>
        <a:spcPct val="102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sz="24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lnSpc>
        <a:spcPct val="102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sz="24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lnSpc>
        <a:spcPct val="102000"/>
      </a:lnSpc>
      <a:spcBef>
        <a:spcPct val="0"/>
      </a:spcBef>
      <a:spcAft>
        <a:spcPct val="0"/>
      </a:spcAft>
      <a:buClr>
        <a:srgbClr val="FFFFFF"/>
      </a:buClr>
      <a:buSzPct val="100000"/>
      <a:buFont typeface="Tahoma" pitchFamily="34" charset="0"/>
      <a:defRPr sz="24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</p:showPr>
  <p:clrMru>
    <a:srgbClr val="0000FF"/>
    <a:srgbClr val="66FF33"/>
    <a:srgbClr val="CC99FF"/>
    <a:srgbClr val="006C31"/>
    <a:srgbClr val="008000"/>
    <a:srgbClr val="9900FF"/>
    <a:srgbClr val="9900CC"/>
    <a:srgbClr val="000099"/>
    <a:srgbClr val="0000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8239" autoAdjust="0"/>
  </p:normalViewPr>
  <p:slideViewPr>
    <p:cSldViewPr>
      <p:cViewPr>
        <p:scale>
          <a:sx n="60" d="100"/>
          <a:sy n="60" d="100"/>
        </p:scale>
        <p:origin x="-1350" y="-9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19575" cy="316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40275" cy="351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16400" cy="3163887"/>
          </a:xfrm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16400" cy="3163887"/>
          </a:xfrm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16400" cy="3163887"/>
          </a:xfrm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16400" cy="3163887"/>
          </a:xfrm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16400" cy="3163887"/>
          </a:xfrm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16400" cy="3163887"/>
          </a:xfrm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16400" cy="3163887"/>
          </a:xfrm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16400" cy="3163887"/>
          </a:xfrm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16400" cy="3163887"/>
          </a:xfrm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16400" cy="3163887"/>
          </a:xfrm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16400" cy="3163887"/>
          </a:xfrm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16400" cy="3163887"/>
          </a:xfrm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16400" cy="3163887"/>
          </a:xfrm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16400" cy="3163887"/>
          </a:xfrm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A7996AF-0E22-41E9-8E82-7BE5EF3C01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3031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D06CF-CB47-4D72-B1D3-5598B8D28F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3031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9E33-6F87-4446-A989-BB5A9640DC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3031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D8F1-5CA4-4DEC-A8F0-92AAF831E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3031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212D33-39E9-4124-9E8D-4D374E8560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3031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74335C-93E4-49F4-A568-826CF55F69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3031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EEEE49-CABE-4D46-8688-B7C02C884F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3031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C2001A-F535-4C25-8C33-EBA1CB5F15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3031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198D7-05E7-44C5-88FE-AA443E3F7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 advTm="13031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1939D-AD62-4F97-80E5-38EBCD5A8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3031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5066E49-52DD-41CF-BA90-AA4BD2FFDC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3031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3000">
              <a:srgbClr val="21D6E0"/>
            </a:gs>
            <a:gs pos="67000">
              <a:srgbClr val="0087E6">
                <a:alpha val="73000"/>
              </a:srgbClr>
            </a:gs>
            <a:gs pos="100000">
              <a:srgbClr val="005CBF">
                <a:alpha val="8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ea typeface="+mn-ea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ea typeface="+mn-ea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ea typeface="+mn-ea"/>
              </a:defRPr>
            </a:lvl1pPr>
            <a:extLst/>
          </a:lstStyle>
          <a:p>
            <a:pPr>
              <a:defRPr/>
            </a:pPr>
            <a:fld id="{3E692C83-8FC7-45DC-A587-F13C3E8A6D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ransition spd="slow" advTm="13031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12"/>
          <p:cNvSpPr>
            <a:spLocks noGrp="1"/>
          </p:cNvSpPr>
          <p:nvPr>
            <p:ph type="body" idx="2"/>
          </p:nvPr>
        </p:nvSpPr>
        <p:spPr>
          <a:xfrm>
            <a:off x="642910" y="2214554"/>
            <a:ext cx="7345363" cy="914400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Профком – это помощь опора для всех!</a:t>
            </a:r>
          </a:p>
          <a:p>
            <a:pPr algn="ctr" eaLnBrk="1" hangingPunct="1"/>
            <a:r>
              <a:rPr lang="ru-RU" altLang="ru-RU" sz="2400" b="1" i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Профком – это гордость , в деле успех!</a:t>
            </a:r>
          </a:p>
          <a:p>
            <a:pPr algn="ctr" eaLnBrk="1" hangingPunct="1"/>
            <a:r>
              <a:rPr lang="ru-RU" altLang="ru-RU" sz="2400" b="1" i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Жить для людей и ради людей!</a:t>
            </a:r>
          </a:p>
        </p:txBody>
      </p:sp>
      <p:sp>
        <p:nvSpPr>
          <p:cNvPr id="13315" name="Содержимое 11"/>
          <p:cNvSpPr>
            <a:spLocks noGrp="1"/>
          </p:cNvSpPr>
          <p:nvPr>
            <p:ph sz="half" idx="1"/>
          </p:nvPr>
        </p:nvSpPr>
        <p:spPr>
          <a:xfrm>
            <a:off x="2071688" y="274638"/>
            <a:ext cx="6677025" cy="2867025"/>
          </a:xfrm>
        </p:spPr>
        <p:txBody>
          <a:bodyPr/>
          <a:lstStyle/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alt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Первичная Профсоюзная организация Муниципального дошкольного образовательного учреждения- детский сад комбинированного  вида № 9 «Олененок» 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alt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Муниципального образования </a:t>
            </a:r>
            <a:r>
              <a:rPr lang="ru-RU" altLang="ru-RU"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Староминский</a:t>
            </a:r>
            <a:r>
              <a:rPr lang="ru-RU" alt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район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8524" y="3357562"/>
            <a:ext cx="4435476" cy="35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6" name="Рисунок 5" descr="лого 22 -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0"/>
            <a:ext cx="1066800" cy="1419225"/>
          </a:xfrm>
          <a:prstGeom prst="rect">
            <a:avLst/>
          </a:prstGeom>
        </p:spPr>
      </p:pic>
    </p:spTree>
  </p:cSld>
  <p:clrMapOvr>
    <a:masterClrMapping/>
  </p:clrMapOvr>
  <p:transition spd="slow" advTm="21984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3"/>
          <p:cNvSpPr>
            <a:spLocks noGrp="1"/>
          </p:cNvSpPr>
          <p:nvPr>
            <p:ph sz="half" idx="1"/>
          </p:nvPr>
        </p:nvSpPr>
        <p:spPr>
          <a:xfrm>
            <a:off x="1476375" y="911225"/>
            <a:ext cx="7380288" cy="5761038"/>
          </a:xfrm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ru-RU" altLang="ru-RU" sz="2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ПРИНЯЛИ   УЧАСТИЕ  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altLang="ru-RU" sz="2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ВО  ВСЕРОССИЙСКОМ      КОНКУРСЕ 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alt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107950" indent="0" algn="ctr">
              <a:buFont typeface="Wingdings 3" pitchFamily="18" charset="2"/>
              <a:buNone/>
            </a:pPr>
            <a:endParaRPr lang="ru-RU" altLang="ru-RU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7950" indent="0" algn="ctr">
              <a:buFont typeface="Wingdings 3" pitchFamily="18" charset="2"/>
              <a:buNone/>
            </a:pPr>
            <a:r>
              <a:rPr lang="ru-RU" altLang="ru-RU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«РОССИЙСКАЯ  ОРГАНИЗАЦИЯ  ВЫСОКОЙ  СОЦИАЛЬНОЙ  ЭФФЕКТИВНОСТИ»</a:t>
            </a:r>
          </a:p>
        </p:txBody>
      </p:sp>
      <p:pic>
        <p:nvPicPr>
          <p:cNvPr id="4" name="Рисунок 3" descr="лого 22 -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0"/>
            <a:ext cx="1066800" cy="1419225"/>
          </a:xfrm>
          <a:prstGeom prst="rect">
            <a:avLst/>
          </a:prstGeom>
        </p:spPr>
      </p:pic>
    </p:spTree>
  </p:cSld>
  <p:clrMapOvr>
    <a:masterClrMapping/>
  </p:clrMapOvr>
  <p:transition spd="slow" advTm="21984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3"/>
          <p:cNvSpPr>
            <a:spLocks noGrp="1"/>
          </p:cNvSpPr>
          <p:nvPr>
            <p:ph sz="half" idx="1"/>
          </p:nvPr>
        </p:nvSpPr>
        <p:spPr>
          <a:xfrm>
            <a:off x="420688" y="333375"/>
            <a:ext cx="8362950" cy="6264275"/>
          </a:xfrm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ru-RU" altLang="ru-RU" b="1" i="1" dirty="0" smtClean="0">
                <a:solidFill>
                  <a:srgbClr val="0000FF"/>
                </a:solidFill>
                <a:latin typeface="Monotype Corsiva" pitchFamily="66" charset="0"/>
              </a:rPr>
              <a:t>         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ЧЕГО ОДИН НЕ  СДЕЛАЕШЬ -СДЕЛАЕШЬ   ВМЕСТЕ</a:t>
            </a:r>
          </a:p>
          <a:p>
            <a:pPr marL="107950" indent="0">
              <a:buFont typeface="Wingdings 3" pitchFamily="18" charset="2"/>
              <a:buNone/>
            </a:pPr>
            <a:endParaRPr lang="ru-RU" altLang="ru-RU" b="1" i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marL="107950" indent="0">
              <a:buFont typeface="Wingdings 3" pitchFamily="18" charset="2"/>
              <a:buNone/>
            </a:pPr>
            <a:r>
              <a:rPr lang="ru-RU" altLang="ru-RU" b="1" i="1" dirty="0" smtClean="0">
                <a:solidFill>
                  <a:srgbClr val="0000FF"/>
                </a:solidFill>
                <a:latin typeface="Monotype Corsiva" pitchFamily="66" charset="0"/>
              </a:rPr>
              <a:t>        </a:t>
            </a:r>
            <a:r>
              <a:rPr lang="ru-RU" altLang="ru-RU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Мы очень любим наших старших педагогов, приходим в трудную минуту, поздравляем с днем пожилого человека, устраиваем концерты для них, приглашаем в гости, оказываем им материальную помощь – 500  рублей</a:t>
            </a:r>
          </a:p>
          <a:p>
            <a:pPr marL="107950" indent="0">
              <a:buFont typeface="Wingdings 3" pitchFamily="18" charset="2"/>
              <a:buNone/>
            </a:pPr>
            <a:endParaRPr lang="ru-RU" altLang="ru-RU" b="1" i="1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email">
            <a:lum bright="14000"/>
          </a:blip>
          <a:srcRect/>
          <a:stretch>
            <a:fillRect/>
          </a:stretch>
        </p:blipFill>
        <p:spPr bwMode="auto">
          <a:xfrm>
            <a:off x="192088" y="4508500"/>
            <a:ext cx="2413000" cy="207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email">
            <a:lum bright="14000"/>
          </a:blip>
          <a:srcRect/>
          <a:stretch>
            <a:fillRect/>
          </a:stretch>
        </p:blipFill>
        <p:spPr bwMode="auto">
          <a:xfrm>
            <a:off x="2894013" y="4456113"/>
            <a:ext cx="2725737" cy="2125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email">
            <a:lum bright="14000"/>
          </a:blip>
          <a:srcRect/>
          <a:stretch>
            <a:fillRect/>
          </a:stretch>
        </p:blipFill>
        <p:spPr bwMode="auto">
          <a:xfrm>
            <a:off x="6084888" y="4456113"/>
            <a:ext cx="2703512" cy="2163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лого 22 - копия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0"/>
            <a:ext cx="1066800" cy="1419225"/>
          </a:xfrm>
          <a:prstGeom prst="rect">
            <a:avLst/>
          </a:prstGeom>
        </p:spPr>
      </p:pic>
    </p:spTree>
  </p:cSld>
  <p:clrMapOvr>
    <a:masterClrMapping/>
  </p:clrMapOvr>
  <p:transition spd="slow" advTm="21984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3"/>
          <p:cNvSpPr>
            <a:spLocks noGrp="1"/>
          </p:cNvSpPr>
          <p:nvPr>
            <p:ph sz="half" idx="1"/>
          </p:nvPr>
        </p:nvSpPr>
        <p:spPr>
          <a:xfrm>
            <a:off x="420688" y="333375"/>
            <a:ext cx="8362950" cy="5832475"/>
          </a:xfrm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ru-RU" altLang="ru-RU" sz="28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НАШИ ДОСТИЖЕНИЯ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altLang="ru-RU" sz="28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altLang="ru-RU" sz="2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Мы только грамоты копили,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altLang="ru-RU" sz="2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Теперь их некуда девать.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altLang="ru-RU" sz="2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Но ведь для нас они признанье,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altLang="ru-RU" sz="28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Своих успехов и трудов.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altLang="ru-RU" sz="2000" b="1" i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</a:t>
            </a:r>
            <a:endParaRPr lang="ru-RU" altLang="ru-RU" sz="4000" b="1" i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email">
            <a:lum bright="15000"/>
          </a:blip>
          <a:srcRect/>
          <a:stretch>
            <a:fillRect/>
          </a:stretch>
        </p:blipFill>
        <p:spPr bwMode="auto">
          <a:xfrm>
            <a:off x="214282" y="2928934"/>
            <a:ext cx="2008188" cy="2640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 cstate="email">
            <a:lum bright="15000"/>
          </a:blip>
          <a:srcRect/>
          <a:stretch>
            <a:fillRect/>
          </a:stretch>
        </p:blipFill>
        <p:spPr bwMode="auto">
          <a:xfrm>
            <a:off x="2317750" y="3806825"/>
            <a:ext cx="1944688" cy="245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5" cstate="email">
            <a:lum bright="15000"/>
          </a:blip>
          <a:srcRect/>
          <a:stretch>
            <a:fillRect/>
          </a:stretch>
        </p:blipFill>
        <p:spPr bwMode="auto">
          <a:xfrm>
            <a:off x="4932363" y="3806825"/>
            <a:ext cx="1943100" cy="2492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6" cstate="email">
            <a:lum bright="14000"/>
          </a:blip>
          <a:srcRect/>
          <a:stretch>
            <a:fillRect/>
          </a:stretch>
        </p:blipFill>
        <p:spPr bwMode="auto">
          <a:xfrm>
            <a:off x="7235825" y="2781300"/>
            <a:ext cx="1728788" cy="242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лого 22 - копия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5720" y="0"/>
            <a:ext cx="1066800" cy="1419225"/>
          </a:xfrm>
          <a:prstGeom prst="rect">
            <a:avLst/>
          </a:prstGeom>
        </p:spPr>
      </p:pic>
    </p:spTree>
  </p:cSld>
  <p:clrMapOvr>
    <a:masterClrMapping/>
  </p:clrMapOvr>
  <p:transition spd="slow" advTm="21984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3"/>
          <p:cNvSpPr>
            <a:spLocks noGrp="1"/>
          </p:cNvSpPr>
          <p:nvPr>
            <p:ph sz="half" idx="1"/>
          </p:nvPr>
        </p:nvSpPr>
        <p:spPr>
          <a:xfrm>
            <a:off x="468313" y="900113"/>
            <a:ext cx="8361362" cy="5337175"/>
          </a:xfrm>
        </p:spPr>
        <p:txBody>
          <a:bodyPr/>
          <a:lstStyle/>
          <a:p>
            <a:pPr marL="107950" indent="0" algn="just">
              <a:buFont typeface="Wingdings 3" pitchFamily="18" charset="2"/>
              <a:buNone/>
            </a:pPr>
            <a:r>
              <a:rPr lang="ru-RU" sz="4400" b="1" i="1" dirty="0" smtClean="0">
                <a:solidFill>
                  <a:srgbClr val="9900CC"/>
                </a:solidFill>
                <a:latin typeface="Monotype Corsiva" pitchFamily="66" charset="0"/>
              </a:rPr>
              <a:t>         </a:t>
            </a:r>
            <a:r>
              <a:rPr lang="ru-RU" sz="24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Направления последующей работы</a:t>
            </a:r>
          </a:p>
          <a:p>
            <a:pPr marL="107950" indent="0" algn="just">
              <a:buFont typeface="Wingdings 3" pitchFamily="18" charset="2"/>
              <a:buNone/>
            </a:pPr>
            <a:endParaRPr lang="ru-RU" sz="2400" b="1" i="1" dirty="0" smtClean="0">
              <a:solidFill>
                <a:srgbClr val="99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7950" indent="0"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направить работу профсоюза на улучшение условий труда, быта и отдыха, охраны труда членов профсоюзной </a:t>
            </a:r>
            <a:r>
              <a:rPr lang="ru-RU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организации.</a:t>
            </a:r>
          </a:p>
          <a:p>
            <a:pPr marL="107950" indent="0">
              <a:buClr>
                <a:srgbClr val="0000FF"/>
              </a:buClr>
              <a:buNone/>
            </a:pPr>
            <a:endParaRPr lang="ru-RU" sz="2400" b="1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7950" indent="0"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считать </a:t>
            </a:r>
            <a:r>
              <a:rPr lang="ru-RU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главной задачей профсоюзной организации выполнение Устава Профсоюза, Закона о Профсоюзах, Закона об </a:t>
            </a:r>
            <a:r>
              <a:rPr lang="ru-RU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образовании, создание </a:t>
            </a:r>
            <a:r>
              <a:rPr lang="ru-RU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благоприятных условий труда,  отдыха членов профсоюза и их детей.</a:t>
            </a:r>
          </a:p>
        </p:txBody>
      </p:sp>
      <p:pic>
        <p:nvPicPr>
          <p:cNvPr id="4" name="Рисунок 3" descr="лого 22 -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0"/>
            <a:ext cx="1066800" cy="1419225"/>
          </a:xfrm>
          <a:prstGeom prst="rect">
            <a:avLst/>
          </a:prstGeom>
        </p:spPr>
      </p:pic>
    </p:spTree>
  </p:cSld>
  <p:clrMapOvr>
    <a:masterClrMapping/>
  </p:clrMapOvr>
  <p:transition spd="slow" advTm="21984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3"/>
          <p:cNvSpPr>
            <a:spLocks noGrp="1"/>
          </p:cNvSpPr>
          <p:nvPr>
            <p:ph sz="half" idx="1"/>
          </p:nvPr>
        </p:nvSpPr>
        <p:spPr>
          <a:xfrm>
            <a:off x="560388" y="357166"/>
            <a:ext cx="8583612" cy="2000264"/>
          </a:xfrm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ru-RU" altLang="ru-RU" sz="4400" b="1" i="1" dirty="0" smtClean="0">
                <a:solidFill>
                  <a:srgbClr val="9900CC"/>
                </a:solidFill>
                <a:latin typeface="Monotype Corsiva" pitchFamily="66" charset="0"/>
              </a:rPr>
              <a:t>      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alt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БУДЕМ   </a:t>
            </a:r>
            <a:r>
              <a:rPr lang="ru-RU" alt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ВМЕСТЕ   ТВОРИТЬ – СТАНЕМ   ВМЕСТЕ   ЕДИНЫ</a:t>
            </a:r>
          </a:p>
          <a:p>
            <a:pPr marL="107950" indent="0" algn="ctr">
              <a:buFont typeface="Wingdings 3" pitchFamily="18" charset="2"/>
              <a:buNone/>
            </a:pPr>
            <a:endParaRPr lang="ru-RU" altLang="ru-RU" b="1" i="1" dirty="0" smtClean="0">
              <a:solidFill>
                <a:srgbClr val="99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7950" indent="0" algn="ctr">
              <a:buFont typeface="Wingdings 3" pitchFamily="18" charset="2"/>
              <a:buNone/>
            </a:pPr>
            <a:endParaRPr lang="ru-RU" altLang="ru-RU" b="1" i="1" dirty="0" smtClean="0">
              <a:solidFill>
                <a:srgbClr val="99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7950" indent="0" algn="ctr">
              <a:buFont typeface="Wingdings 3" pitchFamily="18" charset="2"/>
              <a:buNone/>
            </a:pPr>
            <a:r>
              <a:rPr lang="ru-RU" altLang="ru-RU" sz="4400" b="1" i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 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altLang="ru-RU" sz="4400" b="1" i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 ВНИМАНИЕ!</a:t>
            </a:r>
            <a:endParaRPr lang="ru-RU" altLang="ru-RU" sz="4400" b="1" i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лого 22 -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0"/>
            <a:ext cx="1066800" cy="1419225"/>
          </a:xfrm>
          <a:prstGeom prst="rect">
            <a:avLst/>
          </a:prstGeom>
        </p:spPr>
      </p:pic>
    </p:spTree>
  </p:cSld>
  <p:clrMapOvr>
    <a:masterClrMapping/>
  </p:clrMapOvr>
  <p:transition spd="slow" advTm="21984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>
            <a:spLocks noGrp="1"/>
          </p:cNvSpPr>
          <p:nvPr>
            <p:ph sz="half" idx="1"/>
          </p:nvPr>
        </p:nvSpPr>
        <p:spPr>
          <a:xfrm>
            <a:off x="2411413" y="274638"/>
            <a:ext cx="6337300" cy="777875"/>
          </a:xfrm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ru-RU" altLang="ru-RU" sz="4000" b="1" i="1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МЫ  СОЦИАЛЬНЫЕ  ПАРТНЁРЫ</a:t>
            </a:r>
          </a:p>
          <a:p>
            <a:pPr marL="107950" indent="0" algn="ctr">
              <a:buFont typeface="Wingdings 3" pitchFamily="18" charset="2"/>
              <a:buNone/>
            </a:pPr>
            <a:endParaRPr lang="ru-RU" altLang="ru-RU" sz="4000" b="1" i="1" dirty="0" smtClean="0">
              <a:solidFill>
                <a:srgbClr val="6600CC"/>
              </a:solidFill>
              <a:latin typeface="Monotype Corsiva" pitchFamily="66" charset="0"/>
            </a:endParaRPr>
          </a:p>
        </p:txBody>
      </p:sp>
      <p:sp>
        <p:nvSpPr>
          <p:cNvPr id="14339" name="Текст 2"/>
          <p:cNvSpPr>
            <a:spLocks noGrp="1"/>
          </p:cNvSpPr>
          <p:nvPr>
            <p:ph type="body" idx="2"/>
          </p:nvPr>
        </p:nvSpPr>
        <p:spPr>
          <a:xfrm>
            <a:off x="250825" y="1943100"/>
            <a:ext cx="8713788" cy="4510088"/>
          </a:xfrm>
        </p:spPr>
        <p:txBody>
          <a:bodyPr/>
          <a:lstStyle/>
          <a:p>
            <a:pPr algn="ctr"/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НАШИ ДВЕРИ ОТКРЫТЫ ДЛЯ ВСЕХ!</a:t>
            </a:r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pPr algn="just"/>
            <a:endParaRPr lang="ru-RU" altLang="ru-RU" dirty="0" smtClean="0"/>
          </a:p>
          <a:p>
            <a:pPr algn="just"/>
            <a:r>
              <a:rPr lang="ru-RU" altLang="ru-RU" sz="11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Заведующая МБДОУ ДСКВ № 9 «Олененок»                    Председатель ПК МБДОУ ДСКВ № 9 «Олененок» </a:t>
            </a:r>
          </a:p>
          <a:p>
            <a:pPr algn="just"/>
            <a:r>
              <a:rPr lang="ru-RU" altLang="ru-RU" sz="11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ФЕСЕНКО  НАТАЛЬЯ  ДМИТРИЕВНА                                     СУЗИК  СВЕТЛАНА  АНАТОЛЬЕВНА</a:t>
            </a:r>
          </a:p>
          <a:p>
            <a:pPr algn="just"/>
            <a:r>
              <a:rPr lang="ru-RU" altLang="ru-RU" sz="11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Стаж работы – 30 лет                                                            Стаж работы -  24 года</a:t>
            </a:r>
          </a:p>
          <a:p>
            <a:pPr algn="just"/>
            <a:r>
              <a:rPr lang="ru-RU" altLang="ru-RU" sz="11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Высшая квалификационная категория                                Высшая квалификационная категория</a:t>
            </a:r>
          </a:p>
          <a:p>
            <a:pPr algn="just"/>
            <a:r>
              <a:rPr lang="ru-RU" altLang="ru-RU" sz="11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Стаж работы   председателя  ПК – 5 лет.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>
            <a:lum bright="13000"/>
            <a:extLst/>
          </a:blip>
          <a:srcRect/>
          <a:stretch>
            <a:fillRect/>
          </a:stretch>
        </p:blipFill>
        <p:spPr bwMode="auto">
          <a:xfrm>
            <a:off x="1403649" y="2702805"/>
            <a:ext cx="1512168" cy="1914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5935823" y="2702806"/>
            <a:ext cx="1444489" cy="1914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 descr="лого 22 - копия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0"/>
            <a:ext cx="1066800" cy="1419225"/>
          </a:xfrm>
          <a:prstGeom prst="rect">
            <a:avLst/>
          </a:prstGeom>
        </p:spPr>
      </p:pic>
    </p:spTree>
  </p:cSld>
  <p:clrMapOvr>
    <a:masterClrMapping/>
  </p:clrMapOvr>
  <p:transition spd="slow" advTm="21984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sz="half" idx="1"/>
          </p:nvPr>
        </p:nvSpPr>
        <p:spPr>
          <a:xfrm>
            <a:off x="2051050" y="274638"/>
            <a:ext cx="6697663" cy="2578100"/>
          </a:xfrm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ru-RU" altLang="ru-RU" sz="2000" b="1" i="1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Профсоюз – это сила! 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altLang="ru-RU" sz="2000" b="1" i="1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Профсоюз – это гордость! 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altLang="ru-RU" sz="2000" b="1" i="1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Будем вместе работать, станем вместе едины.</a:t>
            </a:r>
          </a:p>
        </p:txBody>
      </p:sp>
      <p:sp>
        <p:nvSpPr>
          <p:cNvPr id="15363" name="Текст 1"/>
          <p:cNvSpPr>
            <a:spLocks noGrp="1"/>
          </p:cNvSpPr>
          <p:nvPr>
            <p:ph type="body" idx="2"/>
          </p:nvPr>
        </p:nvSpPr>
        <p:spPr>
          <a:xfrm>
            <a:off x="395288" y="2205038"/>
            <a:ext cx="8748712" cy="3867168"/>
          </a:xfrm>
        </p:spPr>
        <p:txBody>
          <a:bodyPr/>
          <a:lstStyle/>
          <a:p>
            <a:pPr algn="l"/>
            <a:r>
              <a:rPr lang="ru-RU" alt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       </a:t>
            </a:r>
            <a:r>
              <a:rPr lang="ru-RU" alt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Первичная профсоюзная организация МБДОУ ДСКВ № 9 «Олененок» работает по руководством такого замечательного, доброго, отзывчивого человека – воспитателя 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Сузик</a:t>
            </a:r>
            <a:r>
              <a:rPr lang="ru-RU" alt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Светланы Анатольевны. </a:t>
            </a:r>
          </a:p>
          <a:p>
            <a:pPr algn="l"/>
            <a:r>
              <a:rPr lang="ru-RU" alt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любой момент можно обратиться к этому человеку. Она поможет, подскажет, расскажет , защитит. </a:t>
            </a:r>
          </a:p>
          <a:p>
            <a:pPr algn="l"/>
            <a:r>
              <a:rPr lang="ru-RU" alt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Главная задача, которую ставит перед собой Светлана Анатольевна и перед профсоюзным комитетом детского сада заключается в следующем: «учись сам, учи других, живи интересами тех, кто тебе доверяет». </a:t>
            </a:r>
          </a:p>
        </p:txBody>
      </p:sp>
      <p:pic>
        <p:nvPicPr>
          <p:cNvPr id="5" name="Рисунок 4" descr="лого 22 -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0"/>
            <a:ext cx="1066800" cy="1419225"/>
          </a:xfrm>
          <a:prstGeom prst="rect">
            <a:avLst/>
          </a:prstGeom>
        </p:spPr>
      </p:pic>
    </p:spTree>
  </p:cSld>
  <p:clrMapOvr>
    <a:masterClrMapping/>
  </p:clrMapOvr>
  <p:transition spd="slow" advTm="21984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sz="half" idx="1"/>
          </p:nvPr>
        </p:nvSpPr>
        <p:spPr>
          <a:xfrm>
            <a:off x="2051050" y="274638"/>
            <a:ext cx="6697663" cy="1858962"/>
          </a:xfrm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ru-RU" altLang="ru-RU" sz="2800" b="1" i="1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Основными целями работы профсоюзной организации являются: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2133600"/>
            <a:ext cx="8137525" cy="4268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altLang="ru-RU" sz="2800" b="1" dirty="0">
                <a:solidFill>
                  <a:schemeClr val="bg1"/>
                </a:solidFill>
                <a:effectLst/>
                <a:latin typeface="Monotype Corsiva" pitchFamily="66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представление и защита социально-трудовых прав и профессиональных интересов членов профсоюза на уровне учреждения;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altLang="ru-RU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контроля над соблюдением законодательства о труде;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altLang="ru-RU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 общественного контроля над охраной труда членов профсоюза;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altLang="ru-RU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содействие улучшению материального положения, укреплению здоровья членов профсоюза.</a:t>
            </a:r>
          </a:p>
        </p:txBody>
      </p:sp>
      <p:pic>
        <p:nvPicPr>
          <p:cNvPr id="5" name="Рисунок 4" descr="лого 22 -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0"/>
            <a:ext cx="1066800" cy="1419225"/>
          </a:xfrm>
          <a:prstGeom prst="rect">
            <a:avLst/>
          </a:prstGeom>
        </p:spPr>
      </p:pic>
    </p:spTree>
  </p:cSld>
  <p:clrMapOvr>
    <a:masterClrMapping/>
  </p:clrMapOvr>
  <p:transition spd="slow" advTm="21984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/>
          <p:cNvSpPr>
            <a:spLocks noGrp="1"/>
          </p:cNvSpPr>
          <p:nvPr>
            <p:ph sz="half" idx="1"/>
          </p:nvPr>
        </p:nvSpPr>
        <p:spPr>
          <a:xfrm>
            <a:off x="2051050" y="274638"/>
            <a:ext cx="6697663" cy="1858962"/>
          </a:xfrm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ru-RU" altLang="ru-RU" sz="2800" b="1" i="1" dirty="0" smtClean="0">
                <a:solidFill>
                  <a:srgbClr val="66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достижения поставленных целей профсоюзная организация решает следующие задачи: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2000240"/>
            <a:ext cx="8424862" cy="4592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altLang="ru-RU" sz="1600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ведет коллективные переговоры с администрацией;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altLang="ru-RU" sz="1600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заключает от имени педагогов и других работников ДОУ коллективный договор и контролирует его выполнение;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altLang="ru-RU" sz="1600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оказывает непосредственно или через территориальный (районный) комитет профсоюза юридическую, материальную помощь членам профсоюза;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altLang="ru-RU" sz="1600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осуществляет общественный контроль над соблюдением трудового законодательства, правил и норм охраны труда в отношении  членов профсоюза;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altLang="ru-RU" sz="1600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осуществляет информационное обеспечение членов профсоюза, разъяснение действий профсоюзного актива в ходе коллективных акций;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altLang="ru-RU" sz="1600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представляет интересы членов профсоюза (по их поручению) при разрешении индивидуальных трудовых споров (конфликтов);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altLang="ru-RU" sz="1600" b="1" dirty="0"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по поручению членов профсоюза, а также по собственной инициативе обращается с заявлениями в защиту их трудовых прав в органы, рассматривающие трудовые споры.</a:t>
            </a:r>
          </a:p>
        </p:txBody>
      </p:sp>
      <p:pic>
        <p:nvPicPr>
          <p:cNvPr id="6" name="Рисунок 5" descr="лого 22 -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0"/>
            <a:ext cx="1066800" cy="1419225"/>
          </a:xfrm>
          <a:prstGeom prst="rect">
            <a:avLst/>
          </a:prstGeom>
        </p:spPr>
      </p:pic>
    </p:spTree>
  </p:cSld>
  <p:clrMapOvr>
    <a:masterClrMapping/>
  </p:clrMapOvr>
  <p:transition spd="slow" advTm="21984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idx="2"/>
          </p:nvPr>
        </p:nvSpPr>
        <p:spPr>
          <a:xfrm>
            <a:off x="250825" y="2349500"/>
            <a:ext cx="8569325" cy="3937020"/>
          </a:xfrm>
        </p:spPr>
        <p:txBody>
          <a:bodyPr/>
          <a:lstStyle/>
          <a:p>
            <a:pPr algn="l"/>
            <a:r>
              <a:rPr lang="ru-RU" altLang="ru-RU" sz="3200" b="1" i="1" dirty="0" smtClean="0">
                <a:solidFill>
                  <a:schemeClr val="bg1"/>
                </a:solidFill>
                <a:latin typeface="Monotype Corsiva" pitchFamily="66" charset="0"/>
              </a:rPr>
              <a:t>       </a:t>
            </a:r>
          </a:p>
          <a:p>
            <a:pPr algn="l"/>
            <a:r>
              <a:rPr lang="ru-RU" altLang="ru-RU" sz="3200" b="1" i="1" dirty="0" smtClean="0">
                <a:solidFill>
                  <a:schemeClr val="bg1"/>
                </a:solidFill>
                <a:latin typeface="Monotype Corsiva" pitchFamily="66" charset="0"/>
              </a:rPr>
              <a:t>       </a:t>
            </a:r>
            <a:r>
              <a:rPr lang="ru-RU" altLang="ru-RU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коллективном договоре детского сада установлены премии:</a:t>
            </a:r>
          </a:p>
          <a:p>
            <a:pPr algn="l"/>
            <a:r>
              <a:rPr lang="ru-RU" altLang="ru-RU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 за интенсивность и высокие результаты труда –500 рублей;</a:t>
            </a:r>
          </a:p>
          <a:p>
            <a:pPr algn="l"/>
            <a:r>
              <a:rPr lang="ru-RU" altLang="ru-RU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к юбилейным датам – 500 рублей;</a:t>
            </a:r>
          </a:p>
          <a:p>
            <a:pPr algn="l"/>
            <a:r>
              <a:rPr lang="ru-RU" altLang="ru-RU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в связи с выходом на пенсию – 500 рублей.</a:t>
            </a:r>
          </a:p>
          <a:p>
            <a:pPr algn="l"/>
            <a:r>
              <a:rPr lang="ru-RU" altLang="ru-RU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</a:p>
          <a:p>
            <a:pPr algn="l"/>
            <a:endParaRPr lang="ru-RU" altLang="ru-RU" sz="1800" b="1" i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l"/>
            <a:endParaRPr lang="ru-RU" altLang="ru-RU" dirty="0" smtClean="0">
              <a:solidFill>
                <a:schemeClr val="bg1"/>
              </a:solidFill>
            </a:endParaRPr>
          </a:p>
          <a:p>
            <a:pPr algn="l"/>
            <a:endParaRPr lang="ru-RU" altLang="ru-RU" dirty="0" smtClean="0">
              <a:solidFill>
                <a:schemeClr val="bg1"/>
              </a:solidFill>
            </a:endParaRPr>
          </a:p>
          <a:p>
            <a:pPr algn="l"/>
            <a:endParaRPr lang="ru-RU" altLang="ru-RU" dirty="0" smtClean="0">
              <a:solidFill>
                <a:schemeClr val="bg1"/>
              </a:solidFill>
            </a:endParaRPr>
          </a:p>
          <a:p>
            <a:pPr algn="l"/>
            <a:endParaRPr lang="ru-RU" altLang="ru-RU" dirty="0" smtClean="0">
              <a:solidFill>
                <a:schemeClr val="bg1"/>
              </a:solidFill>
            </a:endParaRPr>
          </a:p>
          <a:p>
            <a:pPr algn="l"/>
            <a:endParaRPr lang="ru-RU" altLang="ru-RU" dirty="0" smtClean="0">
              <a:solidFill>
                <a:schemeClr val="bg1"/>
              </a:solidFill>
            </a:endParaRPr>
          </a:p>
          <a:p>
            <a:pPr algn="l"/>
            <a:endParaRPr lang="ru-RU" altLang="ru-RU" dirty="0" smtClean="0">
              <a:solidFill>
                <a:schemeClr val="bg1"/>
              </a:solidFill>
            </a:endParaRPr>
          </a:p>
          <a:p>
            <a:pPr algn="l"/>
            <a:endParaRPr lang="ru-RU" altLang="ru-RU" b="1" i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8435" name="Объект 3"/>
          <p:cNvSpPr>
            <a:spLocks noGrp="1"/>
          </p:cNvSpPr>
          <p:nvPr>
            <p:ph sz="half" idx="1"/>
          </p:nvPr>
        </p:nvSpPr>
        <p:spPr>
          <a:xfrm>
            <a:off x="1571625" y="274638"/>
            <a:ext cx="7464425" cy="2225675"/>
          </a:xfrm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ru-RU" altLang="ru-RU" sz="2400" b="1" i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Профком  детского сада считает  своим  долгом  следить  за  тем, чтобы права закрепленные в «Коллективном договоре»  не   были  нарушены </a:t>
            </a:r>
          </a:p>
        </p:txBody>
      </p:sp>
      <p:pic>
        <p:nvPicPr>
          <p:cNvPr id="5" name="Рисунок 4" descr="лого 22 -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0"/>
            <a:ext cx="1066800" cy="1419225"/>
          </a:xfrm>
          <a:prstGeom prst="rect">
            <a:avLst/>
          </a:prstGeom>
        </p:spPr>
      </p:pic>
    </p:spTree>
  </p:cSld>
  <p:clrMapOvr>
    <a:masterClrMapping/>
  </p:clrMapOvr>
  <p:transition spd="slow" advTm="21984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3"/>
          <p:cNvSpPr>
            <a:spLocks noGrp="1"/>
          </p:cNvSpPr>
          <p:nvPr>
            <p:ph sz="half" idx="1"/>
          </p:nvPr>
        </p:nvSpPr>
        <p:spPr>
          <a:xfrm>
            <a:off x="1804988" y="476250"/>
            <a:ext cx="7177087" cy="2089150"/>
          </a:xfrm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ru-RU" altLang="ru-RU" sz="2800" b="1" i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МЫ  ОТБРОСИМ  ПОДАЛЬШЕ   ПУСТЫЕ  СЛОВА, ПРОФСОЮЗ  ЗАЩИЩАЕТ  ВАШИ  ПРАВА! </a:t>
            </a:r>
          </a:p>
        </p:txBody>
      </p:sp>
      <p:sp>
        <p:nvSpPr>
          <p:cNvPr id="19459" name="Текст 1"/>
          <p:cNvSpPr>
            <a:spLocks noGrp="1"/>
          </p:cNvSpPr>
          <p:nvPr>
            <p:ph type="body" idx="2"/>
          </p:nvPr>
        </p:nvSpPr>
        <p:spPr>
          <a:xfrm>
            <a:off x="827088" y="2924175"/>
            <a:ext cx="7704137" cy="2952750"/>
          </a:xfrm>
        </p:spPr>
        <p:txBody>
          <a:bodyPr/>
          <a:lstStyle/>
          <a:p>
            <a:pPr algn="l"/>
            <a:r>
              <a:rPr lang="ru-RU" altLang="ru-RU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ru-RU" alt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Аттестовано 6 рабочих мест.   На основании аттестации рабочих  мест, 5 рабочих мест получили дополнительный отпуск  - 7 календарных дней (Приложение   № 8  коллективного договор)</a:t>
            </a:r>
          </a:p>
          <a:p>
            <a:pPr algn="l"/>
            <a:endParaRPr lang="ru-RU" altLang="ru-RU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лого 22 -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0"/>
            <a:ext cx="1066800" cy="1419225"/>
          </a:xfrm>
          <a:prstGeom prst="rect">
            <a:avLst/>
          </a:prstGeom>
        </p:spPr>
      </p:pic>
    </p:spTree>
  </p:cSld>
  <p:clrMapOvr>
    <a:masterClrMapping/>
  </p:clrMapOvr>
  <p:transition spd="slow" advTm="21984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3"/>
          <p:cNvSpPr>
            <a:spLocks noGrp="1"/>
          </p:cNvSpPr>
          <p:nvPr>
            <p:ph sz="half" idx="1"/>
          </p:nvPr>
        </p:nvSpPr>
        <p:spPr>
          <a:xfrm>
            <a:off x="1000125" y="260350"/>
            <a:ext cx="7927975" cy="1235075"/>
          </a:xfrm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ru-RU" altLang="ru-RU" sz="2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ПРОФСОЮЗ НЕ БУДЕТ ДЕЛАТЬ ДЛЯ ТЕБЯ И ЗА  ТЕБЯ ОН БУДЕТ ДЕЛАТЬ ВМЕСТЕ С ТОБОЙ</a:t>
            </a:r>
          </a:p>
        </p:txBody>
      </p:sp>
      <p:sp>
        <p:nvSpPr>
          <p:cNvPr id="20483" name="Текст 1"/>
          <p:cNvSpPr>
            <a:spLocks noGrp="1"/>
          </p:cNvSpPr>
          <p:nvPr>
            <p:ph type="body" idx="2"/>
          </p:nvPr>
        </p:nvSpPr>
        <p:spPr>
          <a:xfrm>
            <a:off x="250825" y="1196975"/>
            <a:ext cx="8642350" cy="5256213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             </a:t>
            </a:r>
            <a:r>
              <a:rPr lang="ru-RU" alt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         </a:t>
            </a:r>
            <a:r>
              <a:rPr lang="ru-RU" altLang="ru-RU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Подготовили презентацию к конкурсу, материал к непосредственно-образовательной деятельности.  Наш детский сад представила воспитатель второй квалификационной категории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Бочкарь</a:t>
            </a:r>
            <a:r>
              <a:rPr lang="ru-RU" altLang="ru-RU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Ирина Викторовна. В результате упорной борьбы </a:t>
            </a:r>
            <a:r>
              <a:rPr lang="ru-RU" altLang="ru-RU" sz="18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Бочкарь</a:t>
            </a:r>
            <a:r>
              <a:rPr lang="ru-RU" altLang="ru-RU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Ирина Викторовна заняла 5 место. Мы очень рады и поздравляем лауреата конкурса «Воспитатель года 2012». Выделили - 500 рублей  участие в конкурсе. Желаем ей счастья, здоровья и успехов в дальнейшей работе.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887039">
            <a:off x="236538" y="4295775"/>
            <a:ext cx="2640012" cy="2198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30538" y="4291013"/>
            <a:ext cx="2809875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5" cstate="email">
            <a:lum bright="15000"/>
          </a:blip>
          <a:srcRect/>
          <a:stretch>
            <a:fillRect/>
          </a:stretch>
        </p:blipFill>
        <p:spPr bwMode="auto">
          <a:xfrm rot="699520">
            <a:off x="6024563" y="4257675"/>
            <a:ext cx="2800350" cy="2097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Рисунок 7" descr="лого 22 - копия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0"/>
            <a:ext cx="1066800" cy="1419225"/>
          </a:xfrm>
          <a:prstGeom prst="rect">
            <a:avLst/>
          </a:prstGeom>
        </p:spPr>
      </p:pic>
    </p:spTree>
  </p:cSld>
  <p:clrMapOvr>
    <a:masterClrMapping/>
  </p:clrMapOvr>
  <p:transition spd="slow" advTm="21984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3"/>
          <p:cNvSpPr>
            <a:spLocks noGrp="1"/>
          </p:cNvSpPr>
          <p:nvPr>
            <p:ph sz="half" idx="1"/>
          </p:nvPr>
        </p:nvSpPr>
        <p:spPr>
          <a:xfrm>
            <a:off x="1571625" y="260350"/>
            <a:ext cx="7356475" cy="865188"/>
          </a:xfrm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ru-RU" altLang="ru-RU" sz="2400" b="1" i="1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ПРИНИМАЕМ  УЧАСТИЕ  В  КОНКУРСАХ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2"/>
          </p:nvPr>
        </p:nvSpPr>
        <p:spPr>
          <a:xfrm>
            <a:off x="214282" y="1530350"/>
            <a:ext cx="8743950" cy="532765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Победитель конкурсного отбора дошкольных образовательных учреждений, внедряющих инновационные образовательные программы в 2010 г.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99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Лауреаты районного конкурса «Лучшее дошкольное </a:t>
            </a:r>
          </a:p>
          <a:p>
            <a:pPr marL="342900" indent="-342900" algn="l"/>
            <a:r>
              <a:rPr lang="ru-RU" sz="1800" b="1" dirty="0" smtClean="0">
                <a:solidFill>
                  <a:srgbClr val="99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образовательное учреждение, внедряющее инновационные образовательные программы –2012».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66FF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Победитель конкурсного отбора «Лучший педагогический работник в дошкольных образовательных учреждениях 2012 год»  заняла </a:t>
            </a:r>
            <a:r>
              <a:rPr lang="ru-RU" sz="1800" b="1" dirty="0" err="1" smtClean="0">
                <a:solidFill>
                  <a:srgbClr val="66FF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Сузик</a:t>
            </a:r>
            <a:r>
              <a:rPr lang="ru-RU" sz="1800" b="1" dirty="0" smtClean="0">
                <a:solidFill>
                  <a:srgbClr val="66FF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Светлана Анатольевна, денежное  поощрение   - 50 000  рублей.</a:t>
            </a:r>
          </a:p>
          <a:p>
            <a:pPr marL="342900" indent="-342900" algn="l"/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Благодаря сплоченности, тесному контакту </a:t>
            </a:r>
          </a:p>
          <a:p>
            <a:pPr marL="342900" indent="-342900" algn="l"/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с нашей заведующей, взаимопониманию, </a:t>
            </a:r>
          </a:p>
          <a:p>
            <a:pPr marL="342900" indent="-342900" algn="l"/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отзывчивости  в нашем коллективе </a:t>
            </a:r>
          </a:p>
          <a:p>
            <a:pPr marL="342900" indent="-342900" algn="l"/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мы достигли таких результатов.</a:t>
            </a:r>
          </a:p>
          <a:p>
            <a:pPr marL="342900" indent="-342900" algn="l">
              <a:buFont typeface="Wingdings" pitchFamily="2" charset="2"/>
              <a:buChar char="q"/>
            </a:pPr>
            <a:endParaRPr lang="ru-RU" sz="2000" b="1" dirty="0" smtClean="0">
              <a:solidFill>
                <a:srgbClr val="0000CC"/>
              </a:solidFill>
              <a:latin typeface="Monotype Corsiva" pitchFamily="66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email">
            <a:lum bright="15000"/>
          </a:blip>
          <a:srcRect/>
          <a:stretch>
            <a:fillRect/>
          </a:stretch>
        </p:blipFill>
        <p:spPr bwMode="auto">
          <a:xfrm>
            <a:off x="6715140" y="3929066"/>
            <a:ext cx="1982792" cy="2729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лого 22 -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0"/>
            <a:ext cx="1066800" cy="1419225"/>
          </a:xfrm>
          <a:prstGeom prst="rect">
            <a:avLst/>
          </a:prstGeom>
        </p:spPr>
      </p:pic>
    </p:spTree>
  </p:cSld>
  <p:clrMapOvr>
    <a:masterClrMapping/>
  </p:clrMapOvr>
  <p:transition spd="slow" advTm="21984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6362</TotalTime>
  <Words>785</Words>
  <Application>Microsoft Office PowerPoint</Application>
  <PresentationFormat>Экран (4:3)</PresentationFormat>
  <Paragraphs>90</Paragraphs>
  <Slides>14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  <vt:variant>
        <vt:lpstr>Произвольные показы</vt:lpstr>
      </vt:variant>
      <vt:variant>
        <vt:i4>1</vt:i4>
      </vt:variant>
    </vt:vector>
  </HeadingPairs>
  <TitlesOfParts>
    <vt:vector size="16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</dc:title>
  <dc:creator>User</dc:creator>
  <cp:lastModifiedBy>User</cp:lastModifiedBy>
  <cp:revision>352</cp:revision>
  <dcterms:modified xsi:type="dcterms:W3CDTF">2016-02-17T09:53:37Z</dcterms:modified>
</cp:coreProperties>
</file>